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55"/>
  </p:notesMasterIdLst>
  <p:handoutMasterIdLst>
    <p:handoutMasterId r:id="rId56"/>
  </p:handoutMasterIdLst>
  <p:sldIdLst>
    <p:sldId id="279" r:id="rId6"/>
    <p:sldId id="839" r:id="rId7"/>
    <p:sldId id="540" r:id="rId8"/>
    <p:sldId id="808" r:id="rId9"/>
    <p:sldId id="809" r:id="rId10"/>
    <p:sldId id="814" r:id="rId11"/>
    <p:sldId id="834" r:id="rId12"/>
    <p:sldId id="836" r:id="rId13"/>
    <p:sldId id="843" r:id="rId14"/>
    <p:sldId id="298" r:id="rId15"/>
    <p:sldId id="844" r:id="rId16"/>
    <p:sldId id="845" r:id="rId17"/>
    <p:sldId id="300" r:id="rId18"/>
    <p:sldId id="846" r:id="rId19"/>
    <p:sldId id="847" r:id="rId20"/>
    <p:sldId id="306" r:id="rId21"/>
    <p:sldId id="869" r:id="rId22"/>
    <p:sldId id="295" r:id="rId23"/>
    <p:sldId id="868" r:id="rId24"/>
    <p:sldId id="463" r:id="rId25"/>
    <p:sldId id="464" r:id="rId26"/>
    <p:sldId id="465" r:id="rId27"/>
    <p:sldId id="841" r:id="rId28"/>
    <p:sldId id="396" r:id="rId29"/>
    <p:sldId id="415" r:id="rId30"/>
    <p:sldId id="838" r:id="rId31"/>
    <p:sldId id="840" r:id="rId32"/>
    <p:sldId id="835" r:id="rId33"/>
    <p:sldId id="873" r:id="rId34"/>
    <p:sldId id="874" r:id="rId35"/>
    <p:sldId id="815" r:id="rId36"/>
    <p:sldId id="816" r:id="rId37"/>
    <p:sldId id="817" r:id="rId38"/>
    <p:sldId id="829" r:id="rId39"/>
    <p:sldId id="831" r:id="rId40"/>
    <p:sldId id="833" r:id="rId41"/>
    <p:sldId id="848" r:id="rId42"/>
    <p:sldId id="645" r:id="rId43"/>
    <p:sldId id="867" r:id="rId44"/>
    <p:sldId id="648" r:id="rId45"/>
    <p:sldId id="865" r:id="rId46"/>
    <p:sldId id="864" r:id="rId47"/>
    <p:sldId id="851" r:id="rId48"/>
    <p:sldId id="849" r:id="rId49"/>
    <p:sldId id="850" r:id="rId50"/>
    <p:sldId id="870" r:id="rId51"/>
    <p:sldId id="871" r:id="rId52"/>
    <p:sldId id="437" r:id="rId53"/>
    <p:sldId id="767" r:id="rId54"/>
  </p:sldIdLst>
  <p:sldSz cx="9144000" cy="6858000" type="screen4x3"/>
  <p:notesSz cx="6735763" cy="98663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 Thore Smedbold" initials="HTS" lastIdx="1" clrIdx="0">
    <p:extLst>
      <p:ext uri="{19B8F6BF-5375-455C-9EA6-DF929625EA0E}">
        <p15:presenceInfo xmlns:p15="http://schemas.microsoft.com/office/powerpoint/2012/main" userId="S-1-5-21-802105973-2944645050-1610147482-13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1"/>
    <a:srgbClr val="B9E1E8"/>
    <a:srgbClr val="FFE1C1"/>
    <a:srgbClr val="F89828"/>
    <a:srgbClr val="C999C6"/>
    <a:srgbClr val="954ECA"/>
    <a:srgbClr val="5F5F5F"/>
    <a:srgbClr val="639729"/>
    <a:srgbClr val="33CC33"/>
    <a:srgbClr val="101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3" autoAdjust="0"/>
    <p:restoredTop sz="88669" autoAdjust="0"/>
  </p:normalViewPr>
  <p:slideViewPr>
    <p:cSldViewPr snapToGrid="0">
      <p:cViewPr varScale="1">
        <p:scale>
          <a:sx n="137" d="100"/>
          <a:sy n="137" d="100"/>
        </p:scale>
        <p:origin x="20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64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23ECD6-52B0-4A05-B84A-6829F7FC18A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81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3" y="4686499"/>
            <a:ext cx="4939559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BB80E1-9EE0-4375-BC13-3B21A0CB538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982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DD04-FECD-4173-A568-C8CA9B08577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DD04-FECD-4173-A568-C8CA9B08577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8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DD04-FECD-4173-A568-C8CA9B08577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8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581C8F6-ED60-4049-B634-33AC40F98A90}" type="slidenum">
              <a:rPr lang="en-US" altLang="en-US" sz="1200" smtClean="0"/>
              <a:pPr eaLnBrk="1" hangingPunct="1"/>
              <a:t>25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544" y="4685489"/>
            <a:ext cx="4936441" cy="44378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85" tIns="44989" rIns="91585" bIns="44989"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This is a picture of a normal distribution.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If you look at data within one standard deviation from the mean, note that the curve would cover 68.4% of the data.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If you look at data within two standard deviations from the mean, note that the curve would cover 95.4% of the data, leaving approx. 2.5% in each tail.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This information will be helpful when we are concerned about what percent of the data are less than a certain value, e.g. are in compliance.</a:t>
            </a:r>
          </a:p>
        </p:txBody>
      </p:sp>
      <p:sp>
        <p:nvSpPr>
          <p:cNvPr id="696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722313"/>
            <a:ext cx="4978400" cy="37338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23538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nb-NO" altLang="nb-NO" sz="1200" b="1" dirty="0"/>
              <a:t>Akutt eksponering: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altLang="nb-NO" sz="1200" dirty="0"/>
              <a:t>Forgiftning som ligner metallfeber; frysninger, kvalme, dårlig allmenntilstand, brystsmerter, kortpustethet, hoste, betennelse i tannkjøttet.</a:t>
            </a:r>
          </a:p>
          <a:p>
            <a:pPr>
              <a:buFontTx/>
              <a:buNone/>
            </a:pPr>
            <a:r>
              <a:rPr lang="nb-NO" altLang="nb-NO" sz="1200" b="1" dirty="0"/>
              <a:t>Kronisk eksponering: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altLang="nb-NO" sz="1200" dirty="0"/>
              <a:t>Permanent skade på hjerne eller nyrene kan være dødelig. Skader på sentralnervesystemet kan påvirke motorikk og kognitive evner (redusert konsentrasjon/hukommelse). Kan opphopes i kroppen.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altLang="nb-NO" sz="1200" dirty="0"/>
              <a:t>Fosterskadelig</a:t>
            </a:r>
          </a:p>
          <a:p>
            <a:endParaRPr lang="en-US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85F2C1-2895-4F73-A539-FF0439DE11A1}" type="slidenum">
              <a:rPr lang="nb-NO" altLang="nb-NO"/>
              <a:pPr eaLnBrk="1" hangingPunct="1"/>
              <a:t>38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61373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80E1-9EE0-4375-BC13-3B21A0CB5380}" type="slidenum">
              <a:rPr lang="nb-NO" smtClean="0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227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C31-0049-45DD-9258-5AEF146B70C7}" type="slidenum">
              <a:rPr lang="nb-NO" smtClean="0"/>
              <a:pPr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02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825750"/>
            <a:ext cx="6480175" cy="81915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787775"/>
            <a:ext cx="6480175" cy="2162175"/>
          </a:xfrm>
        </p:spPr>
        <p:txBody>
          <a:bodyPr/>
          <a:lstStyle>
            <a:lvl1pPr marL="0" indent="0">
              <a:buFont typeface="ZapfDingbats" pitchFamily="82" charset="2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96" y="523196"/>
            <a:ext cx="2992516" cy="905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tellysbilde, e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3518" y="4250572"/>
            <a:ext cx="6800790" cy="954555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3" y="373395"/>
            <a:ext cx="3983039" cy="12047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1200" y="3844925"/>
            <a:ext cx="80496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1200" y="2876550"/>
            <a:ext cx="8049600" cy="968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l="27750" t="19346" b="-1"/>
          <a:stretch/>
        </p:blipFill>
        <p:spPr bwMode="auto">
          <a:xfrm>
            <a:off x="7061200" y="6356350"/>
            <a:ext cx="1588558" cy="17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tIns="21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1200" y="1440000"/>
            <a:ext cx="3880800" cy="477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000" y="1440000"/>
            <a:ext cx="3880800" cy="477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1200" y="288000"/>
            <a:ext cx="80496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1200" y="1440000"/>
            <a:ext cx="388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1200" y="2080800"/>
            <a:ext cx="388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70000" y="1440000"/>
            <a:ext cx="388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70000" y="2080800"/>
            <a:ext cx="388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B79B-69C6-3A40-AD44-5437353F8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F9D6C-039A-764F-B494-0FC1568E9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39B9C-B1AD-574C-846D-796FC023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B2C3-8FD0-024E-8836-AEC8EBF4913D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B12A9-3A11-3549-B470-1643F22C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2EC3C-E34E-FB46-9008-AFC224B2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0CBA-36BA-4046-8A63-89BF1AB88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339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1589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71126" y="6486808"/>
            <a:ext cx="276164" cy="2957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7B24D23-C295-47FB-973F-BDB39CD8039F}" type="slidenum">
              <a:rPr lang="en-US" sz="900" smtClean="0"/>
              <a:pPr>
                <a:defRPr/>
              </a:pPr>
              <a:t>‹#›</a:t>
            </a:fld>
            <a:endParaRPr lang="en-US" sz="900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735074" y="6428233"/>
            <a:ext cx="6240780" cy="39319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750" b="0" i="1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*Footnote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386954" y="1551696"/>
            <a:ext cx="8370092" cy="4609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393901" y="401930"/>
            <a:ext cx="8363147" cy="221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add optional title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386527" y="1238445"/>
            <a:ext cx="8370521" cy="221598"/>
          </a:xfrm>
          <a:noFill/>
        </p:spPr>
        <p:txBody>
          <a:bodyPr/>
          <a:lstStyle>
            <a:lvl1pPr marL="0" indent="0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Optional subtitle</a:t>
            </a:r>
          </a:p>
        </p:txBody>
      </p:sp>
      <p:sp>
        <p:nvSpPr>
          <p:cNvPr id="16" name="Title 10"/>
          <p:cNvSpPr>
            <a:spLocks noGrp="1"/>
          </p:cNvSpPr>
          <p:nvPr>
            <p:ph type="title"/>
          </p:nvPr>
        </p:nvSpPr>
        <p:spPr>
          <a:xfrm>
            <a:off x="386527" y="640489"/>
            <a:ext cx="8370521" cy="38779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8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tIns="21600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1550" y="1700213"/>
            <a:ext cx="37814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05375" y="1700213"/>
            <a:ext cx="37814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r="22083"/>
          <a:stretch/>
        </p:blipFill>
        <p:spPr>
          <a:xfrm>
            <a:off x="-1" y="1"/>
            <a:ext cx="9144001" cy="6857998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500" y="711200"/>
            <a:ext cx="4356100" cy="1735672"/>
          </a:xfrm>
        </p:spPr>
        <p:txBody>
          <a:bodyPr anchor="b"/>
          <a:lstStyle>
            <a:lvl1pPr algn="l">
              <a:lnSpc>
                <a:spcPct val="8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0"/>
          </p:nvPr>
        </p:nvSpPr>
        <p:spPr>
          <a:xfrm>
            <a:off x="431800" y="2510372"/>
            <a:ext cx="4826000" cy="12192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Bilde 1" descr="Proactima_logo_2011_CMYK_pro_HVIT_active_management_no_shadow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88" y="606194"/>
            <a:ext cx="2554967" cy="65451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3518" y="4250572"/>
            <a:ext cx="6800790" cy="954555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6992548" y="5707591"/>
            <a:ext cx="6574631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10147E"/>
              </a:buClr>
              <a:buFont typeface="Arial" pitchFamily="34" charset="0"/>
              <a:buChar char="•"/>
              <a:defRPr/>
            </a:pPr>
            <a:endParaRPr lang="nb-NO" sz="1600" ker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10147E"/>
              </a:buClr>
              <a:buFont typeface="Arial" pitchFamily="34" charset="0"/>
              <a:buNone/>
              <a:defRPr/>
            </a:pPr>
            <a:r>
              <a:rPr lang="en-US" sz="2800" kern="0">
                <a:solidFill>
                  <a:schemeClr val="bg1"/>
                </a:solidFill>
                <a:latin typeface="Calibri" pitchFamily="34" charset="0"/>
              </a:rPr>
              <a:t>PREPARED.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/>
          </p:cNvPicPr>
          <p:nvPr userDrawn="1"/>
        </p:nvPicPr>
        <p:blipFill rotWithShape="1">
          <a:blip r:embed="rId10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40494" r="22083" b="41605"/>
          <a:stretch/>
        </p:blipFill>
        <p:spPr>
          <a:xfrm>
            <a:off x="-1" y="1"/>
            <a:ext cx="9144001" cy="122766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286885"/>
            <a:ext cx="8048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styles</a:t>
            </a:r>
            <a:endParaRPr lang="nb-NO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440000"/>
            <a:ext cx="8048625" cy="47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styles</a:t>
            </a:r>
            <a:endParaRPr lang="nb-NO" dirty="0"/>
          </a:p>
          <a:p>
            <a:pPr lvl="1"/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 err="1"/>
              <a:t>Third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 err="1"/>
              <a:t>Fifth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08000" y="629285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err="1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proactima.com</a:t>
            </a:r>
            <a:endParaRPr lang="nb-NO" sz="180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39" y="6325898"/>
            <a:ext cx="1542504" cy="466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10147E"/>
        </a:buClr>
        <a:buFont typeface="Arial" pitchFamily="34" charset="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0147E"/>
        </a:buClr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10147E"/>
        </a:buClr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10147E"/>
        </a:buClr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0147E"/>
        </a:buClr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0147E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0147E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0147E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0147E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/>
          </p:cNvPicPr>
          <p:nvPr userDrawn="1"/>
        </p:nvPicPr>
        <p:blipFill rotWithShape="1">
          <a:blip r:embed="rId1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40494" r="22083" b="41605"/>
          <a:stretch/>
        </p:blipFill>
        <p:spPr>
          <a:xfrm>
            <a:off x="-1" y="1"/>
            <a:ext cx="9144001" cy="122766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286885"/>
            <a:ext cx="8048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styles</a:t>
            </a:r>
            <a:endParaRPr lang="nb-NO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440000"/>
            <a:ext cx="8048625" cy="47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508000" y="629285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err="1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proactima.com</a:t>
            </a:r>
            <a:endParaRPr lang="nb-NO" sz="180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39" y="6325898"/>
            <a:ext cx="1542504" cy="466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74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tisSansSerif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147E"/>
        </a:buClr>
        <a:buFont typeface="Arial" pitchFamily="34" charset="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0147E"/>
        </a:buClr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0147E"/>
        </a:buClr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0147E"/>
        </a:buClr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0147E"/>
        </a:buClr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0147E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0147E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0147E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0147E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85844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81CC70E-3385-7C4F-9FD5-DCD2D6193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00" y="2636253"/>
            <a:ext cx="4356100" cy="1735672"/>
          </a:xfrm>
        </p:spPr>
        <p:txBody>
          <a:bodyPr>
            <a:normAutofit fontScale="90000"/>
          </a:bodyPr>
          <a:lstStyle/>
          <a:p>
            <a:r>
              <a:rPr lang="en-US" dirty="0"/>
              <a:t>Worker register and inclusion criteria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Management of Benzene &amp; Mercury exposure offshore</a:t>
            </a:r>
            <a:br>
              <a:rPr lang="en-US" dirty="0"/>
            </a:b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5BC4E53-F1DA-4740-B4A4-64B1EE5E61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500" y="4371925"/>
            <a:ext cx="4826000" cy="1219200"/>
          </a:xfrm>
        </p:spPr>
        <p:txBody>
          <a:bodyPr/>
          <a:lstStyle/>
          <a:p>
            <a:r>
              <a:rPr lang="en-GB" dirty="0"/>
              <a:t>Hans Thore Smedbold</a:t>
            </a:r>
          </a:p>
        </p:txBody>
      </p:sp>
    </p:spTree>
    <p:extLst>
      <p:ext uri="{BB962C8B-B14F-4D97-AF65-F5344CB8AC3E}">
        <p14:creationId xmlns:p14="http://schemas.microsoft.com/office/powerpoint/2010/main" val="243187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B0BD43B-24BD-4A44-A5DD-218DABE6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0E4CB6-2312-0E46-A672-0B855AF4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Background</a:t>
            </a:r>
          </a:p>
          <a:p>
            <a:r>
              <a:rPr lang="en-GB" sz="2400" dirty="0"/>
              <a:t>How this is are implemented in Norway</a:t>
            </a:r>
          </a:p>
          <a:p>
            <a:r>
              <a:rPr lang="en-GB" sz="2400" dirty="0"/>
              <a:t>Inclusion criteria</a:t>
            </a:r>
          </a:p>
          <a:p>
            <a:r>
              <a:rPr lang="en-GB" sz="2400" dirty="0"/>
              <a:t>Is or can be exposed </a:t>
            </a:r>
          </a:p>
          <a:p>
            <a:r>
              <a:rPr lang="en-GB" sz="2400" dirty="0"/>
              <a:t>Example of implementation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85178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DEAE-4FC9-CA41-9FFB-1BEABCA8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started with ILO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7AB61E-9090-8249-B836-A1F7EEEA4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60" y="1257186"/>
            <a:ext cx="6233862" cy="47703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First required by ILO in 1974</a:t>
            </a:r>
          </a:p>
          <a:p>
            <a:r>
              <a:rPr lang="en-GB" dirty="0"/>
              <a:t>First mentioned in Norway in 1978</a:t>
            </a:r>
          </a:p>
          <a:p>
            <a:r>
              <a:rPr lang="en-GB" dirty="0"/>
              <a:t>In different EU directives </a:t>
            </a:r>
          </a:p>
          <a:p>
            <a:r>
              <a:rPr lang="en-GB" dirty="0"/>
              <a:t>Different implementation in national regulations</a:t>
            </a:r>
          </a:p>
          <a:p>
            <a:r>
              <a:rPr lang="en-GB" dirty="0"/>
              <a:t>Agents: </a:t>
            </a:r>
          </a:p>
          <a:p>
            <a:pPr lvl="1"/>
            <a:r>
              <a:rPr lang="en-GB" dirty="0"/>
              <a:t>Carcinogenic (1A and 1B),</a:t>
            </a:r>
          </a:p>
          <a:p>
            <a:pPr lvl="1"/>
            <a:r>
              <a:rPr lang="en-GB" dirty="0"/>
              <a:t>Mutagenic and  lead substances</a:t>
            </a:r>
          </a:p>
          <a:p>
            <a:pPr lvl="1"/>
            <a:r>
              <a:rPr lang="en-GB" dirty="0"/>
              <a:t>Radiation</a:t>
            </a:r>
          </a:p>
          <a:p>
            <a:pPr lvl="1"/>
            <a:r>
              <a:rPr lang="en-GB" dirty="0"/>
              <a:t>Asbestos, and </a:t>
            </a:r>
          </a:p>
          <a:p>
            <a:pPr lvl="1"/>
            <a:r>
              <a:rPr lang="en-GB" dirty="0"/>
              <a:t>Biological agents (group 4 and 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E68DC-E6B3-D341-B813-46CEA85AC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61222" y="2037347"/>
            <a:ext cx="2759242" cy="36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DDFD-F778-E047-8E8D-AE9BF493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national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9D319-5033-ED4B-B021-BF0413D14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Austria: </a:t>
            </a:r>
            <a:r>
              <a:rPr lang="en-GB" dirty="0"/>
              <a:t>Register of all worker handling agents subject to registration regardless of exposure.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Norway: </a:t>
            </a:r>
            <a:r>
              <a:rPr lang="en-GB" dirty="0"/>
              <a:t>Register all workers that are or can be exposed. Registered information shall contain information regarding exposure level.</a:t>
            </a:r>
          </a:p>
        </p:txBody>
      </p:sp>
    </p:spTree>
    <p:extLst>
      <p:ext uri="{BB962C8B-B14F-4D97-AF65-F5344CB8AC3E}">
        <p14:creationId xmlns:p14="http://schemas.microsoft.com/office/powerpoint/2010/main" val="13835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6B3D05-DE7F-6442-9AED-8E595ACA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Norwegian Labour Inspectorate (NLI)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85650-0EBA-4B4C-83E2-9E62F4AC9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/>
              <a:t>The employer shall establish a register of workers that are or can be exposed to agents subject to this regulation.</a:t>
            </a:r>
          </a:p>
          <a:p>
            <a:r>
              <a:rPr lang="en-GB" sz="2000" dirty="0"/>
              <a:t>The regulation specifies which agents that is subject for the register.</a:t>
            </a:r>
          </a:p>
          <a:p>
            <a:r>
              <a:rPr lang="en-GB" sz="2000" dirty="0"/>
              <a:t>Which information that shall be registered.</a:t>
            </a:r>
          </a:p>
          <a:p>
            <a:r>
              <a:rPr lang="en-GB" sz="2000" dirty="0"/>
              <a:t>Who should have access to the register (VO, worker, HSE / OHS personnel, managers).</a:t>
            </a:r>
          </a:p>
          <a:p>
            <a:r>
              <a:rPr lang="en-GB" sz="2000" dirty="0"/>
              <a:t>The retention / storage time of the register (&gt; 60 years).</a:t>
            </a:r>
          </a:p>
          <a:p>
            <a:endParaRPr lang="en-GB" sz="2000" dirty="0"/>
          </a:p>
          <a:p>
            <a:r>
              <a:rPr lang="en-GB" sz="2000" dirty="0"/>
              <a:t>Inclusion in the register shall not take into account the effect of PPE </a:t>
            </a:r>
          </a:p>
          <a:p>
            <a:r>
              <a:rPr lang="en-GB" sz="2000" dirty="0"/>
              <a:t>The register shall include information about the exposure level. 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FF0000"/>
                </a:solidFill>
              </a:rPr>
              <a:t>For later use of the information I will also recommend registration regarding use of PPE (as part of the exposure level description).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34362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AE6D-99D2-FC41-B81A-57142413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the register (as stated by NLI)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4455-35B4-5243-96B8-2F468B16E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For the company:</a:t>
            </a:r>
          </a:p>
          <a:p>
            <a:pPr lvl="1"/>
            <a:r>
              <a:rPr lang="en-GB" dirty="0"/>
              <a:t>Part of the systematic HSE work to control and improve the working condition</a:t>
            </a:r>
          </a:p>
          <a:p>
            <a:pPr lvl="1"/>
            <a:r>
              <a:rPr lang="en-GB" dirty="0"/>
              <a:t>Basis for risk based medical follow up of the worker</a:t>
            </a:r>
          </a:p>
          <a:p>
            <a:r>
              <a:rPr lang="en-GB" dirty="0"/>
              <a:t>For the worker: </a:t>
            </a:r>
          </a:p>
          <a:p>
            <a:pPr lvl="1"/>
            <a:r>
              <a:rPr lang="en-GB" dirty="0"/>
              <a:t>Documentation of individual exposure</a:t>
            </a:r>
          </a:p>
          <a:p>
            <a:r>
              <a:rPr lang="en-GB" dirty="0"/>
              <a:t>For the society: </a:t>
            </a:r>
          </a:p>
          <a:p>
            <a:pPr lvl="1"/>
            <a:r>
              <a:rPr lang="en-GB" dirty="0"/>
              <a:t>Research  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77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0981-A23E-104E-8C9A-035FF54B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mend by being “exposed to”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0723F-ED9F-2546-AC95-497D8AF8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Working with </a:t>
            </a:r>
          </a:p>
          <a:p>
            <a:r>
              <a:rPr lang="en-GB" dirty="0"/>
              <a:t>Being in the vicinity of (access control + chemical index / storage chart)</a:t>
            </a:r>
          </a:p>
          <a:p>
            <a:r>
              <a:rPr lang="en-GB" dirty="0"/>
              <a:t>Risk assessment (WEHRA) </a:t>
            </a:r>
          </a:p>
          <a:p>
            <a:r>
              <a:rPr lang="en-GB" dirty="0"/>
              <a:t>Need to use respiratory protection (hours with respirators)</a:t>
            </a:r>
          </a:p>
          <a:p>
            <a:r>
              <a:rPr lang="en-GB" dirty="0"/>
              <a:t>A fraction of the OEL (document exposure level)</a:t>
            </a:r>
          </a:p>
        </p:txBody>
      </p:sp>
    </p:spTree>
    <p:extLst>
      <p:ext uri="{BB962C8B-B14F-4D97-AF65-F5344CB8AC3E}">
        <p14:creationId xmlns:p14="http://schemas.microsoft.com/office/powerpoint/2010/main" val="192095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7162D7A-324E-7542-8D42-96843F0D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or can be exposed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CC42C6-2717-4277-AB33-1EE4F29B9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87" y="2408417"/>
            <a:ext cx="3388618" cy="2828096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E6B786-A321-4AA8-AEBE-0E9F4DBD58E3}"/>
              </a:ext>
            </a:extLst>
          </p:cNvPr>
          <p:cNvCxnSpPr>
            <a:cxnSpLocks/>
          </p:cNvCxnSpPr>
          <p:nvPr/>
        </p:nvCxnSpPr>
        <p:spPr>
          <a:xfrm>
            <a:off x="272619" y="305095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D55833-0F06-45C9-9777-B4EE23026413}"/>
              </a:ext>
            </a:extLst>
          </p:cNvPr>
          <p:cNvCxnSpPr>
            <a:cxnSpLocks/>
          </p:cNvCxnSpPr>
          <p:nvPr/>
        </p:nvCxnSpPr>
        <p:spPr>
          <a:xfrm>
            <a:off x="272619" y="4185084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E41F023-936F-4E8C-BFB1-89568EE5A8F4}"/>
              </a:ext>
            </a:extLst>
          </p:cNvPr>
          <p:cNvSpPr txBox="1"/>
          <p:nvPr/>
        </p:nvSpPr>
        <p:spPr>
          <a:xfrm>
            <a:off x="4637175" y="2480238"/>
            <a:ext cx="490007" cy="182485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defTabSz="685800" fontAlgn="auto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defRPr/>
            </a:pPr>
            <a:r>
              <a:rPr lang="nb-NO" sz="1050" b="1" dirty="0">
                <a:solidFill>
                  <a:srgbClr val="DF0071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«Is </a:t>
            </a:r>
            <a:r>
              <a:rPr lang="nb-NO" sz="1050" b="1" dirty="0" err="1">
                <a:solidFill>
                  <a:srgbClr val="DF0071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exposed</a:t>
            </a:r>
            <a:r>
              <a:rPr lang="nb-NO" sz="1050" b="1" dirty="0">
                <a:solidFill>
                  <a:srgbClr val="DF0071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A2137B-26A7-4923-8E01-64416BDC1946}"/>
              </a:ext>
            </a:extLst>
          </p:cNvPr>
          <p:cNvSpPr txBox="1"/>
          <p:nvPr/>
        </p:nvSpPr>
        <p:spPr>
          <a:xfrm>
            <a:off x="4610461" y="3511378"/>
            <a:ext cx="490007" cy="182485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defTabSz="685800" fontAlgn="auto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defRPr/>
            </a:pPr>
            <a:r>
              <a:rPr lang="nb-NO" sz="1050" b="1" dirty="0">
                <a:solidFill>
                  <a:srgbClr val="DF0071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«</a:t>
            </a:r>
            <a:r>
              <a:rPr lang="nb-NO" sz="1050" b="1" dirty="0" err="1">
                <a:solidFill>
                  <a:srgbClr val="DF0071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Can</a:t>
            </a:r>
            <a:r>
              <a:rPr lang="nb-NO" sz="1050" b="1" dirty="0">
                <a:solidFill>
                  <a:srgbClr val="DF0071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 be </a:t>
            </a:r>
            <a:r>
              <a:rPr lang="nb-NO" sz="1050" b="1" dirty="0" err="1">
                <a:solidFill>
                  <a:srgbClr val="DF0071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exposed</a:t>
            </a:r>
            <a:r>
              <a:rPr lang="nb-NO" sz="1050" b="1" dirty="0">
                <a:solidFill>
                  <a:srgbClr val="DF0071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98007-90A5-4933-B126-F25C6B021FF0}"/>
              </a:ext>
            </a:extLst>
          </p:cNvPr>
          <p:cNvSpPr txBox="1"/>
          <p:nvPr/>
        </p:nvSpPr>
        <p:spPr>
          <a:xfrm>
            <a:off x="4610460" y="4536983"/>
            <a:ext cx="1365696" cy="182485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defTabSz="685800" fontAlgn="auto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defRPr/>
            </a:pPr>
            <a:r>
              <a:rPr lang="nb-NO" sz="1050" b="1" dirty="0">
                <a:solidFill>
                  <a:srgbClr val="DF0071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«</a:t>
            </a:r>
            <a:r>
              <a:rPr lang="nb-NO" sz="1050" b="1" dirty="0" err="1">
                <a:solidFill>
                  <a:srgbClr val="DF0071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Un-exposed</a:t>
            </a:r>
            <a:r>
              <a:rPr lang="nb-NO" sz="1050" b="1" dirty="0">
                <a:solidFill>
                  <a:srgbClr val="DF0071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C54214-EDB6-4F83-9DCF-74730F006B01}"/>
              </a:ext>
            </a:extLst>
          </p:cNvPr>
          <p:cNvSpPr txBox="1"/>
          <p:nvPr/>
        </p:nvSpPr>
        <p:spPr>
          <a:xfrm>
            <a:off x="6375513" y="3231021"/>
            <a:ext cx="2681790" cy="1025605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defTabSz="685800" fontAlgn="auto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defRPr/>
            </a:pPr>
            <a:r>
              <a:rPr lang="nb-NO" sz="1050" b="1" dirty="0">
                <a:solidFill>
                  <a:prstClr val="black"/>
                </a:solidFill>
                <a:latin typeface="Arial"/>
                <a:cs typeface="+mn-cs"/>
              </a:rPr>
              <a:t>Kari Normann: </a:t>
            </a:r>
          </a:p>
          <a:p>
            <a:pPr marL="257175" indent="-257175" defTabSz="685800" fontAlgn="auto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buFontTx/>
              <a:buAutoNum type="arabicPlain" startAt="2017"/>
              <a:defRPr/>
            </a:pPr>
            <a:r>
              <a:rPr lang="nb-NO" sz="1050" dirty="0">
                <a:solidFill>
                  <a:prstClr val="black"/>
                </a:solidFill>
                <a:latin typeface="Arial"/>
                <a:cs typeface="+mn-cs"/>
              </a:rPr>
              <a:t>      Prosessoperatør	</a:t>
            </a:r>
            <a:r>
              <a:rPr lang="nb-NO" sz="1050" dirty="0" err="1">
                <a:solidFill>
                  <a:prstClr val="black"/>
                </a:solidFill>
                <a:latin typeface="Arial"/>
                <a:cs typeface="+mn-cs"/>
              </a:rPr>
              <a:t>Exposed</a:t>
            </a:r>
            <a:endParaRPr lang="nb-NO" sz="105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257175" indent="-257175" defTabSz="685800" fontAlgn="auto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buFontTx/>
              <a:buAutoNum type="arabicPlain" startAt="2017"/>
              <a:defRPr/>
            </a:pPr>
            <a:r>
              <a:rPr lang="nb-NO" sz="1050" dirty="0">
                <a:solidFill>
                  <a:prstClr val="black"/>
                </a:solidFill>
                <a:latin typeface="Arial"/>
                <a:cs typeface="+mn-cs"/>
              </a:rPr>
              <a:t>      Kontrollromsoperatør	</a:t>
            </a:r>
            <a:r>
              <a:rPr lang="nb-NO" sz="1050" dirty="0" err="1">
                <a:solidFill>
                  <a:prstClr val="black"/>
                </a:solidFill>
                <a:latin typeface="Arial"/>
                <a:cs typeface="+mn-cs"/>
              </a:rPr>
              <a:t>Unexposed</a:t>
            </a:r>
            <a:endParaRPr lang="nb-NO" sz="105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257175" indent="-257175" defTabSz="685800" fontAlgn="auto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buFontTx/>
              <a:buAutoNum type="arabicPlain" startAt="2017"/>
              <a:defRPr/>
            </a:pPr>
            <a:r>
              <a:rPr lang="nb-NO" sz="1050" dirty="0">
                <a:solidFill>
                  <a:prstClr val="black"/>
                </a:solidFill>
                <a:latin typeface="Arial"/>
                <a:cs typeface="+mn-cs"/>
              </a:rPr>
              <a:t>      Prosessingeniør land	</a:t>
            </a:r>
            <a:r>
              <a:rPr lang="nb-NO" sz="1050" dirty="0" err="1">
                <a:solidFill>
                  <a:prstClr val="black"/>
                </a:solidFill>
                <a:latin typeface="Arial"/>
                <a:cs typeface="+mn-cs"/>
              </a:rPr>
              <a:t>Unexposed</a:t>
            </a:r>
            <a:r>
              <a:rPr lang="nb-NO" sz="1050" dirty="0">
                <a:solidFill>
                  <a:prstClr val="black"/>
                </a:solidFill>
                <a:latin typeface="Arial"/>
                <a:cs typeface="+mn-cs"/>
              </a:rPr>
              <a:t>	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F57497-33A4-4A97-97F6-B4E234A5F0C5}"/>
              </a:ext>
            </a:extLst>
          </p:cNvPr>
          <p:cNvSpPr txBox="1"/>
          <p:nvPr/>
        </p:nvSpPr>
        <p:spPr>
          <a:xfrm>
            <a:off x="6375513" y="2986105"/>
            <a:ext cx="2382257" cy="168857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defTabSz="685800" fontAlgn="auto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defRPr/>
            </a:pPr>
            <a:r>
              <a:rPr lang="nb-NO" sz="1050" dirty="0" err="1">
                <a:solidFill>
                  <a:prstClr val="black"/>
                </a:solidFill>
                <a:latin typeface="Arial"/>
                <a:cs typeface="+mn-cs"/>
              </a:rPr>
              <a:t>Yearly</a:t>
            </a:r>
            <a:r>
              <a:rPr lang="nb-NO" sz="105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1050" dirty="0" err="1">
                <a:solidFill>
                  <a:prstClr val="black"/>
                </a:solidFill>
                <a:latin typeface="Arial"/>
                <a:cs typeface="+mn-cs"/>
              </a:rPr>
              <a:t>update</a:t>
            </a:r>
            <a:endParaRPr lang="nb-NO" sz="105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1DC8FF-DDE2-46DC-9B7F-8F0DDFF19EA5}"/>
              </a:ext>
            </a:extLst>
          </p:cNvPr>
          <p:cNvSpPr/>
          <p:nvPr/>
        </p:nvSpPr>
        <p:spPr>
          <a:xfrm>
            <a:off x="6300192" y="2926617"/>
            <a:ext cx="2862318" cy="11695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2800" indent="-172800" algn="ctr" defTabSz="685800" fontAlgn="auto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defRPr/>
            </a:pPr>
            <a:endParaRPr lang="nb-NO" sz="1050" dirty="0" err="1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55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5E5D-9896-144B-BAE3-E9802C90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or can be exposed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ACD26-A9EA-A040-AE58-8BCED3FF8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5" y="1440000"/>
            <a:ext cx="8261684" cy="477030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XXXXX (</a:t>
            </a:r>
            <a:r>
              <a:rPr lang="en-GB" dirty="0"/>
              <a:t>Norway):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One or more days a year with full shift exposure &gt; 1/10 of the OEL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36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70DDB586-5475-8C4F-B48E-3A7449F1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39" y="150260"/>
            <a:ext cx="8383504" cy="936625"/>
          </a:xfrm>
        </p:spPr>
        <p:txBody>
          <a:bodyPr/>
          <a:lstStyle/>
          <a:p>
            <a:r>
              <a:rPr lang="en-GB" dirty="0"/>
              <a:t>Two ways into the register (JEM and OHS)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2FD726-4834-4F57-A67D-C9BA36FC7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2" y="3796198"/>
            <a:ext cx="1430778" cy="922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F90B96-B080-42B4-95A0-C21628446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51" y="4879290"/>
            <a:ext cx="1563905" cy="7160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137857-D657-425D-9A6E-568A7B7DAE6C}"/>
              </a:ext>
            </a:extLst>
          </p:cNvPr>
          <p:cNvSpPr txBox="1"/>
          <p:nvPr/>
        </p:nvSpPr>
        <p:spPr>
          <a:xfrm>
            <a:off x="737574" y="3585916"/>
            <a:ext cx="1780497" cy="207396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</a:pPr>
            <a:r>
              <a:rPr lang="nb-NO" sz="1200" b="1" dirty="0">
                <a:solidFill>
                  <a:prstClr val="black"/>
                </a:solidFill>
              </a:rPr>
              <a:t>Jobb </a:t>
            </a:r>
            <a:r>
              <a:rPr lang="nb-NO" sz="1200" b="1" dirty="0" err="1">
                <a:solidFill>
                  <a:prstClr val="black"/>
                </a:solidFill>
              </a:rPr>
              <a:t>exposure</a:t>
            </a:r>
            <a:r>
              <a:rPr lang="nb-NO" sz="1200" b="1" dirty="0">
                <a:solidFill>
                  <a:prstClr val="black"/>
                </a:solidFill>
              </a:rPr>
              <a:t> </a:t>
            </a:r>
            <a:r>
              <a:rPr lang="nb-NO" sz="1200" b="1" dirty="0" err="1">
                <a:solidFill>
                  <a:prstClr val="black"/>
                </a:solidFill>
              </a:rPr>
              <a:t>matrix</a:t>
            </a:r>
            <a:r>
              <a:rPr lang="nb-NO" sz="1200" b="1" dirty="0">
                <a:solidFill>
                  <a:prstClr val="black"/>
                </a:solidFill>
              </a:rPr>
              <a:t> (JEM)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D5FD0-BFAE-4F0B-A9FF-332628E8F3F1}"/>
              </a:ext>
            </a:extLst>
          </p:cNvPr>
          <p:cNvSpPr txBox="1"/>
          <p:nvPr/>
        </p:nvSpPr>
        <p:spPr>
          <a:xfrm>
            <a:off x="4486491" y="3527543"/>
            <a:ext cx="1532660" cy="2872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rtlCol="0" anchor="t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</a:pPr>
            <a:r>
              <a:rPr lang="nb-NO" b="1" dirty="0" err="1">
                <a:solidFill>
                  <a:prstClr val="black"/>
                </a:solidFill>
              </a:rPr>
              <a:t>Worker</a:t>
            </a:r>
            <a:r>
              <a:rPr lang="nb-NO" b="1" dirty="0">
                <a:solidFill>
                  <a:prstClr val="black"/>
                </a:solidFill>
              </a:rPr>
              <a:t> register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4D4A5-E3A6-4647-AE5A-6D93001EE655}"/>
              </a:ext>
            </a:extLst>
          </p:cNvPr>
          <p:cNvSpPr txBox="1"/>
          <p:nvPr/>
        </p:nvSpPr>
        <p:spPr>
          <a:xfrm>
            <a:off x="543191" y="1474639"/>
            <a:ext cx="2995536" cy="17645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14313" indent="-214313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</a:rPr>
              <a:t>Activity and </a:t>
            </a:r>
            <a:r>
              <a:rPr lang="nb-NO" sz="1400" dirty="0" err="1">
                <a:solidFill>
                  <a:prstClr val="black"/>
                </a:solidFill>
              </a:rPr>
              <a:t>process</a:t>
            </a:r>
            <a:r>
              <a:rPr lang="nb-NO" sz="1400" dirty="0">
                <a:solidFill>
                  <a:prstClr val="black"/>
                </a:solidFill>
              </a:rPr>
              <a:t> data (WO)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buFont typeface="Arial" panose="020B0604020202020204" pitchFamily="34" charset="0"/>
              <a:buChar char="•"/>
            </a:pPr>
            <a:r>
              <a:rPr lang="nb-NO" sz="1400" dirty="0" err="1">
                <a:solidFill>
                  <a:prstClr val="black"/>
                </a:solidFill>
              </a:rPr>
              <a:t>Exposure</a:t>
            </a:r>
            <a:r>
              <a:rPr lang="nb-NO" sz="1400" dirty="0">
                <a:solidFill>
                  <a:prstClr val="black"/>
                </a:solidFill>
              </a:rPr>
              <a:t> </a:t>
            </a:r>
            <a:r>
              <a:rPr lang="nb-NO" sz="1400" dirty="0" err="1">
                <a:solidFill>
                  <a:prstClr val="black"/>
                </a:solidFill>
              </a:rPr>
              <a:t>measurements</a:t>
            </a:r>
            <a:r>
              <a:rPr lang="nb-NO" sz="1400" dirty="0">
                <a:solidFill>
                  <a:prstClr val="black"/>
                </a:solidFill>
              </a:rPr>
              <a:t> (</a:t>
            </a:r>
            <a:r>
              <a:rPr lang="nb-NO" sz="1400" dirty="0" err="1">
                <a:solidFill>
                  <a:prstClr val="black"/>
                </a:solidFill>
              </a:rPr>
              <a:t>point</a:t>
            </a:r>
            <a:r>
              <a:rPr lang="nb-NO" sz="1400" dirty="0">
                <a:solidFill>
                  <a:prstClr val="black"/>
                </a:solidFill>
              </a:rPr>
              <a:t> samples and OH </a:t>
            </a:r>
            <a:r>
              <a:rPr lang="nb-NO" sz="1400" dirty="0" err="1">
                <a:solidFill>
                  <a:prstClr val="black"/>
                </a:solidFill>
              </a:rPr>
              <a:t>measurements</a:t>
            </a:r>
            <a:r>
              <a:rPr lang="nb-NO" sz="1400" dirty="0">
                <a:solidFill>
                  <a:prstClr val="black"/>
                </a:solidFill>
              </a:rPr>
              <a:t>)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buFont typeface="Arial" panose="020B0604020202020204" pitchFamily="34" charset="0"/>
              <a:buChar char="•"/>
            </a:pPr>
            <a:r>
              <a:rPr lang="nb-NO" sz="1400" dirty="0" err="1">
                <a:solidFill>
                  <a:prstClr val="black"/>
                </a:solidFill>
              </a:rPr>
              <a:t>Work</a:t>
            </a:r>
            <a:r>
              <a:rPr lang="nb-NO" sz="1400" dirty="0">
                <a:solidFill>
                  <a:prstClr val="black"/>
                </a:solidFill>
              </a:rPr>
              <a:t> </a:t>
            </a:r>
            <a:r>
              <a:rPr lang="nb-NO" sz="1400" dirty="0" err="1">
                <a:solidFill>
                  <a:prstClr val="black"/>
                </a:solidFill>
              </a:rPr>
              <a:t>Related</a:t>
            </a:r>
            <a:r>
              <a:rPr lang="nb-NO" sz="1400" dirty="0">
                <a:solidFill>
                  <a:prstClr val="black"/>
                </a:solidFill>
              </a:rPr>
              <a:t> </a:t>
            </a:r>
            <a:r>
              <a:rPr lang="nb-NO" sz="1400" dirty="0" err="1">
                <a:solidFill>
                  <a:prstClr val="black"/>
                </a:solidFill>
              </a:rPr>
              <a:t>Illnesses</a:t>
            </a:r>
            <a:r>
              <a:rPr lang="nb-NO" sz="1400" dirty="0">
                <a:solidFill>
                  <a:prstClr val="black"/>
                </a:solidFill>
              </a:rPr>
              <a:t> 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</a:rPr>
              <a:t>Area </a:t>
            </a:r>
            <a:r>
              <a:rPr lang="nb-NO" sz="1400" dirty="0" err="1">
                <a:solidFill>
                  <a:prstClr val="black"/>
                </a:solidFill>
              </a:rPr>
              <a:t>charts</a:t>
            </a:r>
            <a:r>
              <a:rPr lang="nb-NO" sz="1400" dirty="0">
                <a:solidFill>
                  <a:prstClr val="black"/>
                </a:solidFill>
              </a:rPr>
              <a:t> (WEAC)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</a:rPr>
              <a:t>Risk </a:t>
            </a:r>
            <a:r>
              <a:rPr lang="nb-NO" sz="1400" dirty="0" err="1">
                <a:solidFill>
                  <a:prstClr val="black"/>
                </a:solidFill>
              </a:rPr>
              <a:t>assessments</a:t>
            </a:r>
            <a:r>
              <a:rPr lang="nb-NO" sz="1400" dirty="0">
                <a:solidFill>
                  <a:prstClr val="black"/>
                </a:solidFill>
              </a:rPr>
              <a:t> mm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</a:rPr>
              <a:t>HR - data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D56FF3B-926A-4B33-B7A5-DD9EBB4B73A5}"/>
              </a:ext>
            </a:extLst>
          </p:cNvPr>
          <p:cNvSpPr/>
          <p:nvPr/>
        </p:nvSpPr>
        <p:spPr>
          <a:xfrm>
            <a:off x="1345051" y="3369892"/>
            <a:ext cx="162018" cy="216024"/>
          </a:xfrm>
          <a:prstGeom prst="downArrow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2800" indent="-172800" algn="ctr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</a:pPr>
            <a:endParaRPr lang="nb-NO" sz="1050" dirty="0" err="1">
              <a:solidFill>
                <a:schemeClr val="tx1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3B2EE79-3F75-449C-8DA0-02CEE09AF908}"/>
              </a:ext>
            </a:extLst>
          </p:cNvPr>
          <p:cNvSpPr/>
          <p:nvPr/>
        </p:nvSpPr>
        <p:spPr>
          <a:xfrm rot="14987041">
            <a:off x="3352202" y="3302745"/>
            <a:ext cx="99551" cy="1608026"/>
          </a:xfrm>
          <a:prstGeom prst="downArrow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2800" indent="-172800" algn="ctr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</a:pPr>
            <a:endParaRPr lang="nb-NO" sz="1050" dirty="0" err="1">
              <a:solidFill>
                <a:schemeClr val="tx1"/>
              </a:solidFill>
            </a:endParaRPr>
          </a:p>
        </p:txBody>
      </p:sp>
      <p:pic>
        <p:nvPicPr>
          <p:cNvPr id="16" name="Graphic 15" descr="Man and Woman">
            <a:extLst>
              <a:ext uri="{FF2B5EF4-FFF2-40B4-BE49-F238E27FC236}">
                <a16:creationId xmlns:a16="http://schemas.microsoft.com/office/drawing/2014/main" id="{2B54A381-3288-4A80-BB3E-79324016C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6454" y="4716838"/>
            <a:ext cx="483422" cy="4834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A5CB5F-0F55-4B77-9C57-191D0950DC2D}"/>
              </a:ext>
            </a:extLst>
          </p:cNvPr>
          <p:cNvSpPr txBox="1"/>
          <p:nvPr/>
        </p:nvSpPr>
        <p:spPr>
          <a:xfrm>
            <a:off x="4891073" y="4323290"/>
            <a:ext cx="685800" cy="216024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</a:pPr>
            <a:r>
              <a:rPr lang="nb-NO" sz="1600" b="1" dirty="0">
                <a:solidFill>
                  <a:prstClr val="black"/>
                </a:solidFill>
              </a:rPr>
              <a:t>OHS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831F89C-DFB0-487B-A84C-CE3C7174DE79}"/>
              </a:ext>
            </a:extLst>
          </p:cNvPr>
          <p:cNvSpPr/>
          <p:nvPr/>
        </p:nvSpPr>
        <p:spPr>
          <a:xfrm rot="10800000">
            <a:off x="5069219" y="3926983"/>
            <a:ext cx="112178" cy="210042"/>
          </a:xfrm>
          <a:prstGeom prst="downArrow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2800" indent="-172800" algn="ctr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</a:pPr>
            <a:endParaRPr lang="nb-NO" sz="1050" dirty="0" err="1">
              <a:solidFill>
                <a:schemeClr val="tx1"/>
              </a:solidFill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26F60844-D128-484D-9D48-C85B44F07815}"/>
              </a:ext>
            </a:extLst>
          </p:cNvPr>
          <p:cNvSpPr/>
          <p:nvPr/>
        </p:nvSpPr>
        <p:spPr>
          <a:xfrm rot="17667449">
            <a:off x="3362470" y="2361487"/>
            <a:ext cx="118443" cy="1598318"/>
          </a:xfrm>
          <a:prstGeom prst="downArrow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2800" indent="-172800" algn="ctr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</a:pPr>
            <a:endParaRPr lang="nb-NO" sz="1050" dirty="0" err="1">
              <a:solidFill>
                <a:schemeClr val="tx1"/>
              </a:solidFill>
            </a:endParaRPr>
          </a:p>
        </p:txBody>
      </p:sp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2ECC86D0-FE50-4877-8E2F-7251E1E7D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6883" y="3208916"/>
            <a:ext cx="685800" cy="685800"/>
          </a:xfrm>
          <a:prstGeom prst="rect">
            <a:avLst/>
          </a:prstGeom>
        </p:spPr>
      </p:pic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A5306AD8-01D7-42D2-ACBE-249553B99053}"/>
              </a:ext>
            </a:extLst>
          </p:cNvPr>
          <p:cNvSpPr/>
          <p:nvPr/>
        </p:nvSpPr>
        <p:spPr>
          <a:xfrm>
            <a:off x="6300192" y="3523124"/>
            <a:ext cx="486054" cy="162729"/>
          </a:xfrm>
          <a:prstGeom prst="leftRightArrow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2800" indent="-172800" algn="ctr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</a:pPr>
            <a:endParaRPr lang="nb-NO" sz="1050" dirty="0" err="1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0D6311-C446-451C-AF42-8E5BCC8103F9}"/>
              </a:ext>
            </a:extLst>
          </p:cNvPr>
          <p:cNvSpPr txBox="1"/>
          <p:nvPr/>
        </p:nvSpPr>
        <p:spPr>
          <a:xfrm>
            <a:off x="7170605" y="4106758"/>
            <a:ext cx="1404156" cy="4847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  <a:buClr>
                <a:srgbClr val="DF0071"/>
              </a:buClr>
              <a:buSzPct val="100000"/>
            </a:pPr>
            <a:r>
              <a:rPr lang="nb-NO" sz="1050" dirty="0" err="1">
                <a:solidFill>
                  <a:prstClr val="black"/>
                </a:solidFill>
              </a:rPr>
              <a:t>Feedbakck</a:t>
            </a:r>
            <a:r>
              <a:rPr lang="nb-NO" sz="1050" dirty="0">
                <a:solidFill>
                  <a:prstClr val="black"/>
                </a:solidFill>
              </a:rPr>
              <a:t> to </a:t>
            </a:r>
            <a:r>
              <a:rPr lang="nb-NO" sz="1050" dirty="0" err="1">
                <a:solidFill>
                  <a:prstClr val="black"/>
                </a:solidFill>
              </a:rPr>
              <a:t>worker</a:t>
            </a:r>
            <a:r>
              <a:rPr lang="nb-NO" sz="1050" dirty="0">
                <a:solidFill>
                  <a:prstClr val="black"/>
                </a:solidFill>
              </a:rPr>
              <a:t> </a:t>
            </a:r>
            <a:r>
              <a:rPr lang="nb-NO" sz="1050" dirty="0" err="1">
                <a:solidFill>
                  <a:prstClr val="black"/>
                </a:solidFill>
              </a:rPr>
              <a:t>being</a:t>
            </a:r>
            <a:r>
              <a:rPr lang="nb-NO" sz="1050" dirty="0">
                <a:solidFill>
                  <a:prstClr val="black"/>
                </a:solidFill>
              </a:rPr>
              <a:t> </a:t>
            </a:r>
            <a:r>
              <a:rPr lang="nb-NO" sz="1050" dirty="0" err="1">
                <a:solidFill>
                  <a:prstClr val="black"/>
                </a:solidFill>
              </a:rPr>
              <a:t>included</a:t>
            </a:r>
            <a:r>
              <a:rPr lang="nb-NO" sz="1050" dirty="0">
                <a:solidFill>
                  <a:prstClr val="black"/>
                </a:solidFill>
              </a:rPr>
              <a:t> </a:t>
            </a:r>
            <a:r>
              <a:rPr lang="nb-NO" sz="1050" dirty="0" err="1">
                <a:solidFill>
                  <a:prstClr val="black"/>
                </a:solidFill>
              </a:rPr>
              <a:t>into</a:t>
            </a:r>
            <a:r>
              <a:rPr lang="nb-NO" sz="1050" dirty="0">
                <a:solidFill>
                  <a:prstClr val="black"/>
                </a:solidFill>
              </a:rPr>
              <a:t> </a:t>
            </a:r>
            <a:r>
              <a:rPr lang="nb-NO" sz="1050" dirty="0" err="1">
                <a:solidFill>
                  <a:prstClr val="black"/>
                </a:solidFill>
              </a:rPr>
              <a:t>the</a:t>
            </a:r>
            <a:r>
              <a:rPr lang="nb-NO" sz="1050" dirty="0">
                <a:solidFill>
                  <a:prstClr val="black"/>
                </a:solidFill>
              </a:rPr>
              <a:t> register</a:t>
            </a:r>
          </a:p>
        </p:txBody>
      </p:sp>
    </p:spTree>
    <p:extLst>
      <p:ext uri="{BB962C8B-B14F-4D97-AF65-F5344CB8AC3E}">
        <p14:creationId xmlns:p14="http://schemas.microsoft.com/office/powerpoint/2010/main" val="125131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055B9-985C-7A40-A0DC-A97C71174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assessment, cont.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AB674-3F92-A749-854D-52AB4B6C2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3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45CF05-04E9-CF4B-B330-74BCEACF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61683E-9379-D540-ACC4-F8EBF5635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Risk assessment</a:t>
            </a:r>
          </a:p>
          <a:p>
            <a:r>
              <a:rPr lang="en-GB" dirty="0"/>
              <a:t>Exposure assessment </a:t>
            </a:r>
          </a:p>
          <a:p>
            <a:r>
              <a:rPr lang="en-GB" dirty="0">
                <a:solidFill>
                  <a:srgbClr val="FF0000"/>
                </a:solidFill>
              </a:rPr>
              <a:t>Worker register</a:t>
            </a:r>
          </a:p>
          <a:p>
            <a:r>
              <a:rPr lang="en-GB" dirty="0"/>
              <a:t>Management of benzene and mercury exposure</a:t>
            </a:r>
          </a:p>
        </p:txBody>
      </p:sp>
    </p:spTree>
    <p:extLst>
      <p:ext uri="{BB962C8B-B14F-4D97-AF65-F5344CB8AC3E}">
        <p14:creationId xmlns:p14="http://schemas.microsoft.com/office/powerpoint/2010/main" val="100723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/>
              <a:t>Annual population of exposures for one worker: 250 Worker-days per Year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97" y="1671081"/>
            <a:ext cx="6666999" cy="428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738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04800"/>
            <a:ext cx="44815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200400"/>
            <a:ext cx="44815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200400"/>
            <a:ext cx="44815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3810000" cy="1143000"/>
          </a:xfrm>
        </p:spPr>
        <p:txBody>
          <a:bodyPr/>
          <a:lstStyle/>
          <a:p>
            <a:pPr eaLnBrk="1" hangingPunct="1"/>
            <a:r>
              <a:rPr lang="en-US" sz="2400"/>
              <a:t>Hypothetical exposures for a Category 4 worker per year (OEL=1):</a:t>
            </a:r>
          </a:p>
        </p:txBody>
      </p:sp>
    </p:spTree>
    <p:extLst>
      <p:ext uri="{BB962C8B-B14F-4D97-AF65-F5344CB8AC3E}">
        <p14:creationId xmlns:p14="http://schemas.microsoft.com/office/powerpoint/2010/main" val="354263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DD556AA-D317-49F2-A5CD-EDAB0FF701FE}" type="slidenum">
              <a:rPr lang="en-US" sz="1400"/>
              <a:pPr eaLnBrk="1" hangingPunct="1"/>
              <a:t>22</a:t>
            </a:fld>
            <a:endParaRPr lang="en-US" sz="1400"/>
          </a:p>
        </p:txBody>
      </p:sp>
      <p:sp>
        <p:nvSpPr>
          <p:cNvPr id="1331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/>
              <a:t>What is an appropriate distributional model for describing the exposure profile?</a:t>
            </a:r>
          </a:p>
          <a:p>
            <a:pPr lvl="1" eaLnBrk="1" hangingPunct="1"/>
            <a:r>
              <a:rPr lang="en-US"/>
              <a:t>Lognormal ?</a:t>
            </a:r>
          </a:p>
          <a:p>
            <a:pPr lvl="1" eaLnBrk="1" hangingPunct="1"/>
            <a:r>
              <a:rPr lang="en-US"/>
              <a:t>Normal ?</a:t>
            </a:r>
          </a:p>
          <a:p>
            <a:pPr lvl="1" eaLnBrk="1" hangingPunct="1"/>
            <a:r>
              <a:rPr lang="en-US"/>
              <a:t>Something else ?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19" y="2949204"/>
            <a:ext cx="4621881" cy="297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36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325C4E-FAA0-4B4E-97F0-3E0E4844F202}"/>
              </a:ext>
            </a:extLst>
          </p:cNvPr>
          <p:cNvGrpSpPr/>
          <p:nvPr/>
        </p:nvGrpSpPr>
        <p:grpSpPr>
          <a:xfrm>
            <a:off x="1399519" y="2309588"/>
            <a:ext cx="6005147" cy="3558402"/>
            <a:chOff x="1987062" y="1321750"/>
            <a:chExt cx="8692662" cy="43907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A15B02-D99F-C94D-8FDD-59382100AFE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062" y="1476091"/>
              <a:ext cx="8692662" cy="423642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E3509B2-9B25-2046-A079-F17766DAAA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9823" y="1779032"/>
              <a:ext cx="543657" cy="6557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F7CE92-95D2-E941-9072-28FF40AF4760}"/>
                </a:ext>
              </a:extLst>
            </p:cNvPr>
            <p:cNvSpPr txBox="1"/>
            <p:nvPr/>
          </p:nvSpPr>
          <p:spPr>
            <a:xfrm>
              <a:off x="3921368" y="1321750"/>
              <a:ext cx="3710353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/>
                <a:t>Null eksponering + lav eksponering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78A3D7B-3290-DC45-84B5-BAAD7AFCE6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1654" y="3594304"/>
              <a:ext cx="543657" cy="6557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CC66F8-BB31-2246-A05E-5970A6E782B8}"/>
                </a:ext>
              </a:extLst>
            </p:cNvPr>
            <p:cNvSpPr txBox="1"/>
            <p:nvPr/>
          </p:nvSpPr>
          <p:spPr>
            <a:xfrm>
              <a:off x="6614746" y="2724019"/>
              <a:ext cx="3710353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/>
                <a:t>Sjelden høy fullskifts eksponering – knyttet til vedlikehold etc.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03350F6-9A24-3B4D-836D-EF9886B6C1F7}"/>
              </a:ext>
            </a:extLst>
          </p:cNvPr>
          <p:cNvSpPr/>
          <p:nvPr/>
        </p:nvSpPr>
        <p:spPr>
          <a:xfrm>
            <a:off x="604447" y="1425245"/>
            <a:ext cx="11396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 err="1"/>
              <a:t>Unexposed</a:t>
            </a:r>
            <a:r>
              <a:rPr lang="nb-NO" dirty="0"/>
              <a:t> </a:t>
            </a:r>
            <a:r>
              <a:rPr lang="nb-NO" dirty="0" err="1"/>
              <a:t>days</a:t>
            </a:r>
            <a:r>
              <a:rPr lang="nb-NO" dirty="0"/>
              <a:t> (30%),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Days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tasks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short</a:t>
            </a:r>
            <a:r>
              <a:rPr lang="nb-NO" dirty="0"/>
              <a:t> –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exposure</a:t>
            </a:r>
            <a:r>
              <a:rPr lang="nb-NO" dirty="0"/>
              <a:t> (65%)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Days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long</a:t>
            </a:r>
            <a:r>
              <a:rPr lang="nb-NO" dirty="0"/>
              <a:t> –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exposure</a:t>
            </a:r>
            <a:r>
              <a:rPr lang="nb-NO" dirty="0"/>
              <a:t> (5 %)</a:t>
            </a:r>
          </a:p>
          <a:p>
            <a:r>
              <a:rPr lang="nb-NO" dirty="0"/>
              <a:t> </a:t>
            </a:r>
          </a:p>
        </p:txBody>
      </p:sp>
      <p:sp>
        <p:nvSpPr>
          <p:cNvPr id="11" name="Title 14">
            <a:extLst>
              <a:ext uri="{FF2B5EF4-FFF2-40B4-BE49-F238E27FC236}">
                <a16:creationId xmlns:a16="http://schemas.microsoft.com/office/drawing/2014/main" id="{BE8C57FE-25A5-BA41-BDCC-EEF73134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nb-NO" b="1" dirty="0" err="1"/>
              <a:t>Example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a </a:t>
            </a:r>
            <a:r>
              <a:rPr lang="nb-NO" b="1" dirty="0" err="1"/>
              <a:t>possible</a:t>
            </a:r>
            <a:r>
              <a:rPr lang="nb-NO" b="1" dirty="0"/>
              <a:t> «</a:t>
            </a:r>
            <a:r>
              <a:rPr lang="nb-NO" b="1" dirty="0" err="1"/>
              <a:t>thrue</a:t>
            </a:r>
            <a:r>
              <a:rPr lang="nb-NO" b="1" dirty="0"/>
              <a:t>» </a:t>
            </a:r>
            <a:r>
              <a:rPr lang="nb-NO" b="1" dirty="0" err="1"/>
              <a:t>exposure</a:t>
            </a:r>
            <a:r>
              <a:rPr lang="nb-NO" b="1" dirty="0"/>
              <a:t> </a:t>
            </a:r>
            <a:r>
              <a:rPr lang="nb-NO" b="1" dirty="0" err="1"/>
              <a:t>profile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153531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/>
              <a:t>Exposure profile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979487" y="2039144"/>
            <a:ext cx="1587" cy="388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925512" y="5925344"/>
            <a:ext cx="1079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925512" y="5371306"/>
            <a:ext cx="1079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925512" y="4818856"/>
            <a:ext cx="1079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925512" y="4264819"/>
            <a:ext cx="1079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925512" y="3698081"/>
            <a:ext cx="1079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925512" y="3145631"/>
            <a:ext cx="1079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925512" y="2591594"/>
            <a:ext cx="1079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925512" y="2039144"/>
            <a:ext cx="1079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979487" y="5925344"/>
            <a:ext cx="4886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979487" y="5871369"/>
            <a:ext cx="1587" cy="107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1789112" y="5871369"/>
            <a:ext cx="1587" cy="107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2613024" y="5871369"/>
            <a:ext cx="1588" cy="107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3422649" y="5871369"/>
            <a:ext cx="1588" cy="107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4232274" y="5871369"/>
            <a:ext cx="1588" cy="107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5056187" y="5871369"/>
            <a:ext cx="1587" cy="107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5865812" y="5871369"/>
            <a:ext cx="1587" cy="107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1019174" y="5925344"/>
            <a:ext cx="41275" cy="15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1060449" y="5871369"/>
            <a:ext cx="39688" cy="539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1100137" y="5749131"/>
            <a:ext cx="41275" cy="12223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1141412" y="5520531"/>
            <a:ext cx="39687" cy="22860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1181099" y="5196681"/>
            <a:ext cx="41275" cy="32385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1222374" y="4804569"/>
            <a:ext cx="53975" cy="39211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V="1">
            <a:off x="1276349" y="4399756"/>
            <a:ext cx="39688" cy="404813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V="1">
            <a:off x="1316037" y="3994944"/>
            <a:ext cx="41275" cy="40481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V="1">
            <a:off x="1357312" y="3631406"/>
            <a:ext cx="39687" cy="36353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V="1">
            <a:off x="1396999" y="3293269"/>
            <a:ext cx="41275" cy="33813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 flipV="1">
            <a:off x="1438274" y="3023394"/>
            <a:ext cx="39688" cy="2698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 flipV="1">
            <a:off x="1477962" y="2807494"/>
            <a:ext cx="41275" cy="21590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flipV="1">
            <a:off x="1519237" y="2645569"/>
            <a:ext cx="39687" cy="16192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 flipV="1">
            <a:off x="1558924" y="2524919"/>
            <a:ext cx="41275" cy="12065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 flipV="1">
            <a:off x="1600199" y="2456656"/>
            <a:ext cx="39688" cy="68263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 flipV="1">
            <a:off x="1639887" y="2429669"/>
            <a:ext cx="41275" cy="269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1681162" y="2429669"/>
            <a:ext cx="39687" cy="15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>
            <a:off x="1720849" y="2429669"/>
            <a:ext cx="41275" cy="412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>
            <a:off x="1762124" y="2470944"/>
            <a:ext cx="53975" cy="539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>
            <a:off x="1816099" y="2524919"/>
            <a:ext cx="39688" cy="8096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>
            <a:off x="1855787" y="2605881"/>
            <a:ext cx="41275" cy="93663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1897062" y="2699544"/>
            <a:ext cx="39687" cy="9525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>
            <a:off x="1936749" y="2794794"/>
            <a:ext cx="41275" cy="10795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>
            <a:off x="1978024" y="2902744"/>
            <a:ext cx="39688" cy="12065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2017712" y="3023394"/>
            <a:ext cx="41275" cy="12223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>
            <a:off x="2058987" y="3145631"/>
            <a:ext cx="39687" cy="12065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2098674" y="3266281"/>
            <a:ext cx="41275" cy="12223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2139949" y="3388519"/>
            <a:ext cx="39688" cy="12065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2179637" y="3509169"/>
            <a:ext cx="41275" cy="12223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>
            <a:off x="2220912" y="3631406"/>
            <a:ext cx="41275" cy="10795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Line 50"/>
          <p:cNvSpPr>
            <a:spLocks noChangeShapeType="1"/>
          </p:cNvSpPr>
          <p:nvPr/>
        </p:nvSpPr>
        <p:spPr bwMode="auto">
          <a:xfrm>
            <a:off x="2262187" y="3739356"/>
            <a:ext cx="53975" cy="12065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Line 51"/>
          <p:cNvSpPr>
            <a:spLocks noChangeShapeType="1"/>
          </p:cNvSpPr>
          <p:nvPr/>
        </p:nvSpPr>
        <p:spPr bwMode="auto">
          <a:xfrm>
            <a:off x="2316162" y="3860006"/>
            <a:ext cx="39687" cy="10795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0" name="Line 52"/>
          <p:cNvSpPr>
            <a:spLocks noChangeShapeType="1"/>
          </p:cNvSpPr>
          <p:nvPr/>
        </p:nvSpPr>
        <p:spPr bwMode="auto">
          <a:xfrm>
            <a:off x="2355849" y="3967956"/>
            <a:ext cx="41275" cy="10795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>
            <a:off x="2397124" y="4075906"/>
            <a:ext cx="39688" cy="9525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>
            <a:off x="2436812" y="4171156"/>
            <a:ext cx="41275" cy="93663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>
            <a:off x="2478087" y="4264819"/>
            <a:ext cx="39687" cy="9525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>
            <a:off x="2517774" y="4360069"/>
            <a:ext cx="41275" cy="8096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5" name="Line 57"/>
          <p:cNvSpPr>
            <a:spLocks noChangeShapeType="1"/>
          </p:cNvSpPr>
          <p:nvPr/>
        </p:nvSpPr>
        <p:spPr bwMode="auto">
          <a:xfrm>
            <a:off x="2559049" y="4441031"/>
            <a:ext cx="39688" cy="93663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Line 58"/>
          <p:cNvSpPr>
            <a:spLocks noChangeShapeType="1"/>
          </p:cNvSpPr>
          <p:nvPr/>
        </p:nvSpPr>
        <p:spPr bwMode="auto">
          <a:xfrm>
            <a:off x="2598737" y="4534694"/>
            <a:ext cx="41275" cy="6826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7" name="Line 59"/>
          <p:cNvSpPr>
            <a:spLocks noChangeShapeType="1"/>
          </p:cNvSpPr>
          <p:nvPr/>
        </p:nvSpPr>
        <p:spPr bwMode="auto">
          <a:xfrm>
            <a:off x="2640012" y="4602956"/>
            <a:ext cx="39687" cy="80963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8" name="Line 60"/>
          <p:cNvSpPr>
            <a:spLocks noChangeShapeType="1"/>
          </p:cNvSpPr>
          <p:nvPr/>
        </p:nvSpPr>
        <p:spPr bwMode="auto">
          <a:xfrm>
            <a:off x="2679699" y="4683919"/>
            <a:ext cx="41275" cy="666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9" name="Line 61"/>
          <p:cNvSpPr>
            <a:spLocks noChangeShapeType="1"/>
          </p:cNvSpPr>
          <p:nvPr/>
        </p:nvSpPr>
        <p:spPr bwMode="auto">
          <a:xfrm>
            <a:off x="2720974" y="4750594"/>
            <a:ext cx="39688" cy="68262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>
            <a:off x="2760662" y="4818856"/>
            <a:ext cx="41275" cy="666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Line 63"/>
          <p:cNvSpPr>
            <a:spLocks noChangeShapeType="1"/>
          </p:cNvSpPr>
          <p:nvPr/>
        </p:nvSpPr>
        <p:spPr bwMode="auto">
          <a:xfrm>
            <a:off x="2801937" y="4885531"/>
            <a:ext cx="53975" cy="539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Line 64"/>
          <p:cNvSpPr>
            <a:spLocks noChangeShapeType="1"/>
          </p:cNvSpPr>
          <p:nvPr/>
        </p:nvSpPr>
        <p:spPr bwMode="auto">
          <a:xfrm>
            <a:off x="2855912" y="4939506"/>
            <a:ext cx="39687" cy="539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3" name="Line 65"/>
          <p:cNvSpPr>
            <a:spLocks noChangeShapeType="1"/>
          </p:cNvSpPr>
          <p:nvPr/>
        </p:nvSpPr>
        <p:spPr bwMode="auto">
          <a:xfrm>
            <a:off x="2895599" y="4993481"/>
            <a:ext cx="41275" cy="539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>
            <a:off x="2936874" y="5047456"/>
            <a:ext cx="39688" cy="539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5" name="Line 67"/>
          <p:cNvSpPr>
            <a:spLocks noChangeShapeType="1"/>
          </p:cNvSpPr>
          <p:nvPr/>
        </p:nvSpPr>
        <p:spPr bwMode="auto">
          <a:xfrm>
            <a:off x="2976562" y="5101431"/>
            <a:ext cx="41275" cy="539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6" name="Line 68"/>
          <p:cNvSpPr>
            <a:spLocks noChangeShapeType="1"/>
          </p:cNvSpPr>
          <p:nvPr/>
        </p:nvSpPr>
        <p:spPr bwMode="auto">
          <a:xfrm>
            <a:off x="3017837" y="5155406"/>
            <a:ext cx="39687" cy="412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7" name="Line 69"/>
          <p:cNvSpPr>
            <a:spLocks noChangeShapeType="1"/>
          </p:cNvSpPr>
          <p:nvPr/>
        </p:nvSpPr>
        <p:spPr bwMode="auto">
          <a:xfrm>
            <a:off x="3057524" y="5196681"/>
            <a:ext cx="41275" cy="396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8" name="Line 70"/>
          <p:cNvSpPr>
            <a:spLocks noChangeShapeType="1"/>
          </p:cNvSpPr>
          <p:nvPr/>
        </p:nvSpPr>
        <p:spPr bwMode="auto">
          <a:xfrm>
            <a:off x="3098799" y="5236369"/>
            <a:ext cx="39688" cy="412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9" name="Line 71"/>
          <p:cNvSpPr>
            <a:spLocks noChangeShapeType="1"/>
          </p:cNvSpPr>
          <p:nvPr/>
        </p:nvSpPr>
        <p:spPr bwMode="auto">
          <a:xfrm>
            <a:off x="3138487" y="5277644"/>
            <a:ext cx="41275" cy="396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0" name="Line 72"/>
          <p:cNvSpPr>
            <a:spLocks noChangeShapeType="1"/>
          </p:cNvSpPr>
          <p:nvPr/>
        </p:nvSpPr>
        <p:spPr bwMode="auto">
          <a:xfrm>
            <a:off x="3179762" y="5317331"/>
            <a:ext cx="39687" cy="269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1" name="Line 73"/>
          <p:cNvSpPr>
            <a:spLocks noChangeShapeType="1"/>
          </p:cNvSpPr>
          <p:nvPr/>
        </p:nvSpPr>
        <p:spPr bwMode="auto">
          <a:xfrm>
            <a:off x="3219449" y="5344319"/>
            <a:ext cx="41275" cy="41275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2" name="Line 74"/>
          <p:cNvSpPr>
            <a:spLocks noChangeShapeType="1"/>
          </p:cNvSpPr>
          <p:nvPr/>
        </p:nvSpPr>
        <p:spPr bwMode="auto">
          <a:xfrm>
            <a:off x="3260724" y="5385594"/>
            <a:ext cx="39688" cy="269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3" name="Line 75"/>
          <p:cNvSpPr>
            <a:spLocks noChangeShapeType="1"/>
          </p:cNvSpPr>
          <p:nvPr/>
        </p:nvSpPr>
        <p:spPr bwMode="auto">
          <a:xfrm>
            <a:off x="3300412" y="5412581"/>
            <a:ext cx="41275" cy="269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4" name="Line 76"/>
          <p:cNvSpPr>
            <a:spLocks noChangeShapeType="1"/>
          </p:cNvSpPr>
          <p:nvPr/>
        </p:nvSpPr>
        <p:spPr bwMode="auto">
          <a:xfrm>
            <a:off x="3341687" y="5439569"/>
            <a:ext cx="53975" cy="269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5" name="Line 77"/>
          <p:cNvSpPr>
            <a:spLocks noChangeShapeType="1"/>
          </p:cNvSpPr>
          <p:nvPr/>
        </p:nvSpPr>
        <p:spPr bwMode="auto">
          <a:xfrm>
            <a:off x="3395662" y="5466556"/>
            <a:ext cx="39687" cy="269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6" name="Line 78"/>
          <p:cNvSpPr>
            <a:spLocks noChangeShapeType="1"/>
          </p:cNvSpPr>
          <p:nvPr/>
        </p:nvSpPr>
        <p:spPr bwMode="auto">
          <a:xfrm>
            <a:off x="3435349" y="5493544"/>
            <a:ext cx="41275" cy="269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Line 79"/>
          <p:cNvSpPr>
            <a:spLocks noChangeShapeType="1"/>
          </p:cNvSpPr>
          <p:nvPr/>
        </p:nvSpPr>
        <p:spPr bwMode="auto">
          <a:xfrm>
            <a:off x="3476624" y="5520531"/>
            <a:ext cx="39688" cy="269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8" name="Line 80"/>
          <p:cNvSpPr>
            <a:spLocks noChangeShapeType="1"/>
          </p:cNvSpPr>
          <p:nvPr/>
        </p:nvSpPr>
        <p:spPr bwMode="auto">
          <a:xfrm>
            <a:off x="3516312" y="5547519"/>
            <a:ext cx="41275" cy="1270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9" name="Line 81"/>
          <p:cNvSpPr>
            <a:spLocks noChangeShapeType="1"/>
          </p:cNvSpPr>
          <p:nvPr/>
        </p:nvSpPr>
        <p:spPr bwMode="auto">
          <a:xfrm>
            <a:off x="3557587" y="5560219"/>
            <a:ext cx="39687" cy="269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3597274" y="5587206"/>
            <a:ext cx="41275" cy="142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Line 83"/>
          <p:cNvSpPr>
            <a:spLocks noChangeShapeType="1"/>
          </p:cNvSpPr>
          <p:nvPr/>
        </p:nvSpPr>
        <p:spPr bwMode="auto">
          <a:xfrm>
            <a:off x="3638549" y="5601494"/>
            <a:ext cx="39688" cy="1270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2" name="Line 84"/>
          <p:cNvSpPr>
            <a:spLocks noChangeShapeType="1"/>
          </p:cNvSpPr>
          <p:nvPr/>
        </p:nvSpPr>
        <p:spPr bwMode="auto">
          <a:xfrm>
            <a:off x="3678237" y="5614194"/>
            <a:ext cx="41275" cy="269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3" name="Line 85"/>
          <p:cNvSpPr>
            <a:spLocks noChangeShapeType="1"/>
          </p:cNvSpPr>
          <p:nvPr/>
        </p:nvSpPr>
        <p:spPr bwMode="auto">
          <a:xfrm>
            <a:off x="3719512" y="5641181"/>
            <a:ext cx="39687" cy="142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4" name="Line 86"/>
          <p:cNvSpPr>
            <a:spLocks noChangeShapeType="1"/>
          </p:cNvSpPr>
          <p:nvPr/>
        </p:nvSpPr>
        <p:spPr bwMode="auto">
          <a:xfrm>
            <a:off x="3759199" y="5655469"/>
            <a:ext cx="41275" cy="1270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5" name="Line 87"/>
          <p:cNvSpPr>
            <a:spLocks noChangeShapeType="1"/>
          </p:cNvSpPr>
          <p:nvPr/>
        </p:nvSpPr>
        <p:spPr bwMode="auto">
          <a:xfrm>
            <a:off x="3800474" y="5668169"/>
            <a:ext cx="39688" cy="142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Line 88"/>
          <p:cNvSpPr>
            <a:spLocks noChangeShapeType="1"/>
          </p:cNvSpPr>
          <p:nvPr/>
        </p:nvSpPr>
        <p:spPr bwMode="auto">
          <a:xfrm>
            <a:off x="3840162" y="5682456"/>
            <a:ext cx="53975" cy="1270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7" name="Line 89"/>
          <p:cNvSpPr>
            <a:spLocks noChangeShapeType="1"/>
          </p:cNvSpPr>
          <p:nvPr/>
        </p:nvSpPr>
        <p:spPr bwMode="auto">
          <a:xfrm>
            <a:off x="3894137" y="5695156"/>
            <a:ext cx="41275" cy="142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Line 90"/>
          <p:cNvSpPr>
            <a:spLocks noChangeShapeType="1"/>
          </p:cNvSpPr>
          <p:nvPr/>
        </p:nvSpPr>
        <p:spPr bwMode="auto">
          <a:xfrm>
            <a:off x="3935412" y="5709444"/>
            <a:ext cx="39687" cy="1270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9" name="Line 91"/>
          <p:cNvSpPr>
            <a:spLocks noChangeShapeType="1"/>
          </p:cNvSpPr>
          <p:nvPr/>
        </p:nvSpPr>
        <p:spPr bwMode="auto">
          <a:xfrm>
            <a:off x="3975099" y="5722144"/>
            <a:ext cx="41275" cy="142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0" name="Line 92"/>
          <p:cNvSpPr>
            <a:spLocks noChangeShapeType="1"/>
          </p:cNvSpPr>
          <p:nvPr/>
        </p:nvSpPr>
        <p:spPr bwMode="auto">
          <a:xfrm>
            <a:off x="4016374" y="5736431"/>
            <a:ext cx="39688" cy="15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1" name="Line 93"/>
          <p:cNvSpPr>
            <a:spLocks noChangeShapeType="1"/>
          </p:cNvSpPr>
          <p:nvPr/>
        </p:nvSpPr>
        <p:spPr bwMode="auto">
          <a:xfrm>
            <a:off x="4056062" y="5736431"/>
            <a:ext cx="41275" cy="1270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2" name="Line 94"/>
          <p:cNvSpPr>
            <a:spLocks noChangeShapeType="1"/>
          </p:cNvSpPr>
          <p:nvPr/>
        </p:nvSpPr>
        <p:spPr bwMode="auto">
          <a:xfrm>
            <a:off x="4097337" y="5749131"/>
            <a:ext cx="39687" cy="142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3" name="Line 95"/>
          <p:cNvSpPr>
            <a:spLocks noChangeShapeType="1"/>
          </p:cNvSpPr>
          <p:nvPr/>
        </p:nvSpPr>
        <p:spPr bwMode="auto">
          <a:xfrm>
            <a:off x="4137024" y="5763419"/>
            <a:ext cx="41275" cy="15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4" name="Line 96"/>
          <p:cNvSpPr>
            <a:spLocks noChangeShapeType="1"/>
          </p:cNvSpPr>
          <p:nvPr/>
        </p:nvSpPr>
        <p:spPr bwMode="auto">
          <a:xfrm>
            <a:off x="4178299" y="5763419"/>
            <a:ext cx="41275" cy="1270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5" name="Line 97"/>
          <p:cNvSpPr>
            <a:spLocks noChangeShapeType="1"/>
          </p:cNvSpPr>
          <p:nvPr/>
        </p:nvSpPr>
        <p:spPr bwMode="auto">
          <a:xfrm>
            <a:off x="4219574" y="5776119"/>
            <a:ext cx="39688" cy="142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6" name="Line 98"/>
          <p:cNvSpPr>
            <a:spLocks noChangeShapeType="1"/>
          </p:cNvSpPr>
          <p:nvPr/>
        </p:nvSpPr>
        <p:spPr bwMode="auto">
          <a:xfrm>
            <a:off x="4259262" y="5790406"/>
            <a:ext cx="41275" cy="15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7" name="Line 99"/>
          <p:cNvSpPr>
            <a:spLocks noChangeShapeType="1"/>
          </p:cNvSpPr>
          <p:nvPr/>
        </p:nvSpPr>
        <p:spPr bwMode="auto">
          <a:xfrm>
            <a:off x="4300537" y="5790406"/>
            <a:ext cx="39687" cy="1270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8" name="Line 100"/>
          <p:cNvSpPr>
            <a:spLocks noChangeShapeType="1"/>
          </p:cNvSpPr>
          <p:nvPr/>
        </p:nvSpPr>
        <p:spPr bwMode="auto">
          <a:xfrm>
            <a:off x="4340224" y="5803106"/>
            <a:ext cx="41275" cy="15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Line 101"/>
          <p:cNvSpPr>
            <a:spLocks noChangeShapeType="1"/>
          </p:cNvSpPr>
          <p:nvPr/>
        </p:nvSpPr>
        <p:spPr bwMode="auto">
          <a:xfrm>
            <a:off x="4381499" y="5803106"/>
            <a:ext cx="53975" cy="142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0" name="Line 102"/>
          <p:cNvSpPr>
            <a:spLocks noChangeShapeType="1"/>
          </p:cNvSpPr>
          <p:nvPr/>
        </p:nvSpPr>
        <p:spPr bwMode="auto">
          <a:xfrm>
            <a:off x="4435474" y="5817394"/>
            <a:ext cx="39688" cy="15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" name="Line 103"/>
          <p:cNvSpPr>
            <a:spLocks noChangeShapeType="1"/>
          </p:cNvSpPr>
          <p:nvPr/>
        </p:nvSpPr>
        <p:spPr bwMode="auto">
          <a:xfrm>
            <a:off x="4475162" y="5817394"/>
            <a:ext cx="41275" cy="15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" name="Line 104"/>
          <p:cNvSpPr>
            <a:spLocks noChangeShapeType="1"/>
          </p:cNvSpPr>
          <p:nvPr/>
        </p:nvSpPr>
        <p:spPr bwMode="auto">
          <a:xfrm>
            <a:off x="4516437" y="5817394"/>
            <a:ext cx="39687" cy="1270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" name="Line 105"/>
          <p:cNvSpPr>
            <a:spLocks noChangeShapeType="1"/>
          </p:cNvSpPr>
          <p:nvPr/>
        </p:nvSpPr>
        <p:spPr bwMode="auto">
          <a:xfrm>
            <a:off x="4556124" y="5830094"/>
            <a:ext cx="41275" cy="15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4" name="Line 106"/>
          <p:cNvSpPr>
            <a:spLocks noChangeShapeType="1"/>
          </p:cNvSpPr>
          <p:nvPr/>
        </p:nvSpPr>
        <p:spPr bwMode="auto">
          <a:xfrm>
            <a:off x="4597399" y="5830094"/>
            <a:ext cx="39688" cy="15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5" name="Line 107"/>
          <p:cNvSpPr>
            <a:spLocks noChangeShapeType="1"/>
          </p:cNvSpPr>
          <p:nvPr/>
        </p:nvSpPr>
        <p:spPr bwMode="auto">
          <a:xfrm>
            <a:off x="4637087" y="5830094"/>
            <a:ext cx="41275" cy="142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6" name="Line 108"/>
          <p:cNvSpPr>
            <a:spLocks noChangeShapeType="1"/>
          </p:cNvSpPr>
          <p:nvPr/>
        </p:nvSpPr>
        <p:spPr bwMode="auto">
          <a:xfrm>
            <a:off x="4678362" y="5844381"/>
            <a:ext cx="39687" cy="15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7" name="Line 109"/>
          <p:cNvSpPr>
            <a:spLocks noChangeShapeType="1"/>
          </p:cNvSpPr>
          <p:nvPr/>
        </p:nvSpPr>
        <p:spPr bwMode="auto">
          <a:xfrm>
            <a:off x="4718049" y="5844381"/>
            <a:ext cx="41275" cy="15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8" name="Line 110"/>
          <p:cNvSpPr>
            <a:spLocks noChangeShapeType="1"/>
          </p:cNvSpPr>
          <p:nvPr/>
        </p:nvSpPr>
        <p:spPr bwMode="auto">
          <a:xfrm>
            <a:off x="4759324" y="5844381"/>
            <a:ext cx="39688" cy="12700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9" name="Line 111"/>
          <p:cNvSpPr>
            <a:spLocks noChangeShapeType="1"/>
          </p:cNvSpPr>
          <p:nvPr/>
        </p:nvSpPr>
        <p:spPr bwMode="auto">
          <a:xfrm>
            <a:off x="4799012" y="5857081"/>
            <a:ext cx="41275" cy="15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0" name="Line 112"/>
          <p:cNvSpPr>
            <a:spLocks noChangeShapeType="1"/>
          </p:cNvSpPr>
          <p:nvPr/>
        </p:nvSpPr>
        <p:spPr bwMode="auto">
          <a:xfrm>
            <a:off x="4840287" y="5857081"/>
            <a:ext cx="39687" cy="15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1" name="Line 113"/>
          <p:cNvSpPr>
            <a:spLocks noChangeShapeType="1"/>
          </p:cNvSpPr>
          <p:nvPr/>
        </p:nvSpPr>
        <p:spPr bwMode="auto">
          <a:xfrm>
            <a:off x="4879974" y="5857081"/>
            <a:ext cx="41275" cy="15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2" name="Line 114"/>
          <p:cNvSpPr>
            <a:spLocks noChangeShapeType="1"/>
          </p:cNvSpPr>
          <p:nvPr/>
        </p:nvSpPr>
        <p:spPr bwMode="auto">
          <a:xfrm>
            <a:off x="4921249" y="5857081"/>
            <a:ext cx="53975" cy="142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3" name="Line 115"/>
          <p:cNvSpPr>
            <a:spLocks noChangeShapeType="1"/>
          </p:cNvSpPr>
          <p:nvPr/>
        </p:nvSpPr>
        <p:spPr bwMode="auto">
          <a:xfrm>
            <a:off x="4975224" y="5871369"/>
            <a:ext cx="39688" cy="15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4" name="Line 116"/>
          <p:cNvSpPr>
            <a:spLocks noChangeShapeType="1"/>
          </p:cNvSpPr>
          <p:nvPr/>
        </p:nvSpPr>
        <p:spPr bwMode="auto">
          <a:xfrm>
            <a:off x="5014912" y="5871369"/>
            <a:ext cx="41275" cy="15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5" name="Line 117"/>
          <p:cNvSpPr>
            <a:spLocks noChangeShapeType="1"/>
          </p:cNvSpPr>
          <p:nvPr/>
        </p:nvSpPr>
        <p:spPr bwMode="auto">
          <a:xfrm>
            <a:off x="5056187" y="5871369"/>
            <a:ext cx="39687" cy="15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6" name="Line 118"/>
          <p:cNvSpPr>
            <a:spLocks noChangeShapeType="1"/>
          </p:cNvSpPr>
          <p:nvPr/>
        </p:nvSpPr>
        <p:spPr bwMode="auto">
          <a:xfrm>
            <a:off x="5095874" y="5871369"/>
            <a:ext cx="41275" cy="1587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7" name="Line 119"/>
          <p:cNvSpPr>
            <a:spLocks noChangeShapeType="1"/>
          </p:cNvSpPr>
          <p:nvPr/>
        </p:nvSpPr>
        <p:spPr bwMode="auto">
          <a:xfrm flipV="1">
            <a:off x="3732212" y="2429669"/>
            <a:ext cx="1587" cy="3495675"/>
          </a:xfrm>
          <a:prstGeom prst="line">
            <a:avLst/>
          </a:prstGeom>
          <a:noFill/>
          <a:ln w="14288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8" name="Rectangle 120"/>
          <p:cNvSpPr>
            <a:spLocks noChangeArrowheads="1"/>
          </p:cNvSpPr>
          <p:nvPr/>
        </p:nvSpPr>
        <p:spPr bwMode="auto">
          <a:xfrm>
            <a:off x="3365499" y="2094706"/>
            <a:ext cx="8800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folHlink"/>
                </a:solidFill>
                <a:latin typeface="Geneva"/>
              </a:rPr>
              <a:t>95%il</a:t>
            </a:r>
            <a:endParaRPr lang="en-US" altLang="en-US" sz="4400" dirty="0">
              <a:solidFill>
                <a:schemeClr val="folHlink"/>
              </a:solidFill>
            </a:endParaRPr>
          </a:p>
        </p:txBody>
      </p:sp>
      <p:sp>
        <p:nvSpPr>
          <p:cNvPr id="32889" name="Rectangle 121"/>
          <p:cNvSpPr>
            <a:spLocks noChangeArrowheads="1"/>
          </p:cNvSpPr>
          <p:nvPr/>
        </p:nvSpPr>
        <p:spPr bwMode="auto">
          <a:xfrm>
            <a:off x="749299" y="5817394"/>
            <a:ext cx="1762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/>
              </a:rPr>
              <a:t>0</a:t>
            </a:r>
            <a:endParaRPr lang="en-US" altLang="en-US"/>
          </a:p>
        </p:txBody>
      </p:sp>
      <p:sp>
        <p:nvSpPr>
          <p:cNvPr id="32890" name="Rectangle 122"/>
          <p:cNvSpPr>
            <a:spLocks noChangeArrowheads="1"/>
          </p:cNvSpPr>
          <p:nvPr/>
        </p:nvSpPr>
        <p:spPr bwMode="auto">
          <a:xfrm>
            <a:off x="412749" y="5263356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Geneva"/>
              </a:rPr>
              <a:t>0,002</a:t>
            </a:r>
            <a:endParaRPr lang="en-US" altLang="en-US" dirty="0"/>
          </a:p>
        </p:txBody>
      </p:sp>
      <p:sp>
        <p:nvSpPr>
          <p:cNvPr id="32891" name="Rectangle 123"/>
          <p:cNvSpPr>
            <a:spLocks noChangeArrowheads="1"/>
          </p:cNvSpPr>
          <p:nvPr/>
        </p:nvSpPr>
        <p:spPr bwMode="auto">
          <a:xfrm>
            <a:off x="412749" y="4710906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Geneva"/>
              </a:rPr>
              <a:t>0,004</a:t>
            </a:r>
            <a:endParaRPr lang="en-US" altLang="en-US" dirty="0"/>
          </a:p>
        </p:txBody>
      </p:sp>
      <p:sp>
        <p:nvSpPr>
          <p:cNvPr id="32892" name="Rectangle 124"/>
          <p:cNvSpPr>
            <a:spLocks noChangeArrowheads="1"/>
          </p:cNvSpPr>
          <p:nvPr/>
        </p:nvSpPr>
        <p:spPr bwMode="auto">
          <a:xfrm>
            <a:off x="412749" y="4156869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Geneva"/>
              </a:rPr>
              <a:t>0,006</a:t>
            </a:r>
            <a:endParaRPr lang="en-US" altLang="en-US" dirty="0"/>
          </a:p>
        </p:txBody>
      </p:sp>
      <p:sp>
        <p:nvSpPr>
          <p:cNvPr id="32893" name="Rectangle 125"/>
          <p:cNvSpPr>
            <a:spLocks noChangeArrowheads="1"/>
          </p:cNvSpPr>
          <p:nvPr/>
        </p:nvSpPr>
        <p:spPr bwMode="auto">
          <a:xfrm>
            <a:off x="412749" y="3590131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Geneva"/>
              </a:rPr>
              <a:t>0,008</a:t>
            </a:r>
            <a:endParaRPr lang="en-US" altLang="en-US" dirty="0"/>
          </a:p>
        </p:txBody>
      </p:sp>
      <p:sp>
        <p:nvSpPr>
          <p:cNvPr id="32894" name="Rectangle 126"/>
          <p:cNvSpPr>
            <a:spLocks noChangeArrowheads="1"/>
          </p:cNvSpPr>
          <p:nvPr/>
        </p:nvSpPr>
        <p:spPr bwMode="auto">
          <a:xfrm>
            <a:off x="506412" y="3037681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Geneva"/>
              </a:rPr>
              <a:t>0,01</a:t>
            </a:r>
            <a:endParaRPr lang="en-US" altLang="en-US" dirty="0"/>
          </a:p>
        </p:txBody>
      </p:sp>
      <p:sp>
        <p:nvSpPr>
          <p:cNvPr id="32895" name="Rectangle 127"/>
          <p:cNvSpPr>
            <a:spLocks noChangeArrowheads="1"/>
          </p:cNvSpPr>
          <p:nvPr/>
        </p:nvSpPr>
        <p:spPr bwMode="auto">
          <a:xfrm>
            <a:off x="412749" y="2483644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Geneva"/>
              </a:rPr>
              <a:t>0,012</a:t>
            </a:r>
            <a:endParaRPr lang="en-US" altLang="en-US" dirty="0"/>
          </a:p>
        </p:txBody>
      </p:sp>
      <p:sp>
        <p:nvSpPr>
          <p:cNvPr id="32896" name="Rectangle 128"/>
          <p:cNvSpPr>
            <a:spLocks noChangeArrowheads="1"/>
          </p:cNvSpPr>
          <p:nvPr/>
        </p:nvSpPr>
        <p:spPr bwMode="auto">
          <a:xfrm>
            <a:off x="412749" y="1931194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Geneva"/>
              </a:rPr>
              <a:t>0,014</a:t>
            </a:r>
            <a:endParaRPr lang="en-US" altLang="en-US" dirty="0"/>
          </a:p>
        </p:txBody>
      </p:sp>
      <p:sp>
        <p:nvSpPr>
          <p:cNvPr id="32897" name="Rectangle 129"/>
          <p:cNvSpPr>
            <a:spLocks noChangeArrowheads="1"/>
          </p:cNvSpPr>
          <p:nvPr/>
        </p:nvSpPr>
        <p:spPr bwMode="auto">
          <a:xfrm>
            <a:off x="938212" y="6072981"/>
            <a:ext cx="1762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/>
              </a:rPr>
              <a:t>0</a:t>
            </a:r>
            <a:endParaRPr lang="en-US" altLang="en-US"/>
          </a:p>
        </p:txBody>
      </p:sp>
      <p:sp>
        <p:nvSpPr>
          <p:cNvPr id="32898" name="Rectangle 130"/>
          <p:cNvSpPr>
            <a:spLocks noChangeArrowheads="1"/>
          </p:cNvSpPr>
          <p:nvPr/>
        </p:nvSpPr>
        <p:spPr bwMode="auto">
          <a:xfrm>
            <a:off x="1693862" y="6072981"/>
            <a:ext cx="2698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/>
              </a:rPr>
              <a:t>50</a:t>
            </a:r>
            <a:endParaRPr lang="en-US" altLang="en-US"/>
          </a:p>
        </p:txBody>
      </p:sp>
      <p:sp>
        <p:nvSpPr>
          <p:cNvPr id="32899" name="Rectangle 131"/>
          <p:cNvSpPr>
            <a:spLocks noChangeArrowheads="1"/>
          </p:cNvSpPr>
          <p:nvPr/>
        </p:nvSpPr>
        <p:spPr bwMode="auto">
          <a:xfrm>
            <a:off x="2478087" y="6072981"/>
            <a:ext cx="365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/>
              </a:rPr>
              <a:t>100</a:t>
            </a:r>
            <a:endParaRPr lang="en-US" altLang="en-US"/>
          </a:p>
        </p:txBody>
      </p:sp>
      <p:sp>
        <p:nvSpPr>
          <p:cNvPr id="32900" name="Rectangle 132"/>
          <p:cNvSpPr>
            <a:spLocks noChangeArrowheads="1"/>
          </p:cNvSpPr>
          <p:nvPr/>
        </p:nvSpPr>
        <p:spPr bwMode="auto">
          <a:xfrm>
            <a:off x="3287712" y="6072981"/>
            <a:ext cx="365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/>
              </a:rPr>
              <a:t>150</a:t>
            </a:r>
            <a:endParaRPr lang="en-US" altLang="en-US"/>
          </a:p>
        </p:txBody>
      </p:sp>
      <p:sp>
        <p:nvSpPr>
          <p:cNvPr id="32901" name="Rectangle 133"/>
          <p:cNvSpPr>
            <a:spLocks noChangeArrowheads="1"/>
          </p:cNvSpPr>
          <p:nvPr/>
        </p:nvSpPr>
        <p:spPr bwMode="auto">
          <a:xfrm>
            <a:off x="4097337" y="6072981"/>
            <a:ext cx="365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/>
              </a:rPr>
              <a:t>200</a:t>
            </a:r>
            <a:endParaRPr lang="en-US" altLang="en-US"/>
          </a:p>
        </p:txBody>
      </p:sp>
      <p:sp>
        <p:nvSpPr>
          <p:cNvPr id="32902" name="Rectangle 134"/>
          <p:cNvSpPr>
            <a:spLocks noChangeArrowheads="1"/>
          </p:cNvSpPr>
          <p:nvPr/>
        </p:nvSpPr>
        <p:spPr bwMode="auto">
          <a:xfrm>
            <a:off x="4921249" y="6072981"/>
            <a:ext cx="365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/>
              </a:rPr>
              <a:t>250</a:t>
            </a:r>
            <a:endParaRPr lang="en-US" altLang="en-US"/>
          </a:p>
        </p:txBody>
      </p:sp>
      <p:sp>
        <p:nvSpPr>
          <p:cNvPr id="32903" name="Rectangle 135"/>
          <p:cNvSpPr>
            <a:spLocks noChangeArrowheads="1"/>
          </p:cNvSpPr>
          <p:nvPr/>
        </p:nvSpPr>
        <p:spPr bwMode="auto">
          <a:xfrm>
            <a:off x="5730874" y="6072981"/>
            <a:ext cx="365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/>
              </a:rPr>
              <a:t>300</a:t>
            </a:r>
            <a:endParaRPr lang="en-US" altLang="en-US"/>
          </a:p>
        </p:txBody>
      </p:sp>
      <p:sp>
        <p:nvSpPr>
          <p:cNvPr id="32904" name="Rectangle 136"/>
          <p:cNvSpPr>
            <a:spLocks noChangeArrowheads="1"/>
          </p:cNvSpPr>
          <p:nvPr/>
        </p:nvSpPr>
        <p:spPr bwMode="auto">
          <a:xfrm>
            <a:off x="2908299" y="6285706"/>
            <a:ext cx="12134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 b="1" dirty="0" err="1">
                <a:solidFill>
                  <a:srgbClr val="000000"/>
                </a:solidFill>
                <a:latin typeface="Geneva"/>
              </a:rPr>
              <a:t>Consentration</a:t>
            </a:r>
            <a:endParaRPr lang="en-US" altLang="en-US" dirty="0"/>
          </a:p>
        </p:txBody>
      </p:sp>
      <p:sp>
        <p:nvSpPr>
          <p:cNvPr id="32905" name="Line 137"/>
          <p:cNvSpPr>
            <a:spLocks noChangeShapeType="1"/>
          </p:cNvSpPr>
          <p:nvPr/>
        </p:nvSpPr>
        <p:spPr bwMode="auto">
          <a:xfrm flipV="1">
            <a:off x="4889499" y="2399506"/>
            <a:ext cx="0" cy="3505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06" name="Rectangle 138"/>
          <p:cNvSpPr>
            <a:spLocks noChangeArrowheads="1"/>
          </p:cNvSpPr>
          <p:nvPr/>
        </p:nvSpPr>
        <p:spPr bwMode="auto">
          <a:xfrm>
            <a:off x="4584699" y="2094706"/>
            <a:ext cx="6780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folHlink"/>
                </a:solidFill>
                <a:latin typeface="Geneva"/>
              </a:rPr>
              <a:t>UTL</a:t>
            </a:r>
            <a:endParaRPr lang="en-US" altLang="en-US" sz="4400" dirty="0">
              <a:solidFill>
                <a:schemeClr val="folHlink"/>
              </a:solidFill>
            </a:endParaRPr>
          </a:p>
        </p:txBody>
      </p:sp>
      <p:sp>
        <p:nvSpPr>
          <p:cNvPr id="32907" name="Rectangle 139"/>
          <p:cNvSpPr>
            <a:spLocks noChangeArrowheads="1"/>
          </p:cNvSpPr>
          <p:nvPr/>
        </p:nvSpPr>
        <p:spPr bwMode="auto">
          <a:xfrm>
            <a:off x="3898899" y="2551906"/>
            <a:ext cx="960199" cy="55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007A5A"/>
                </a:solidFill>
                <a:latin typeface="Book Antiqua" pitchFamily="18" charset="0"/>
              </a:rPr>
              <a:t>OEL</a:t>
            </a:r>
            <a:endParaRPr lang="en-US" altLang="en-US" sz="2600" b="1" dirty="0">
              <a:solidFill>
                <a:srgbClr val="007A5A"/>
              </a:solidFill>
              <a:latin typeface="Book Antiqua" pitchFamily="18" charset="0"/>
            </a:endParaRPr>
          </a:p>
        </p:txBody>
      </p:sp>
      <p:sp>
        <p:nvSpPr>
          <p:cNvPr id="32908" name="Line 140"/>
          <p:cNvSpPr>
            <a:spLocks noChangeShapeType="1"/>
          </p:cNvSpPr>
          <p:nvPr/>
        </p:nvSpPr>
        <p:spPr bwMode="auto">
          <a:xfrm flipV="1">
            <a:off x="4356099" y="3009106"/>
            <a:ext cx="0" cy="2895600"/>
          </a:xfrm>
          <a:prstGeom prst="line">
            <a:avLst/>
          </a:prstGeom>
          <a:noFill/>
          <a:ln w="50800">
            <a:solidFill>
              <a:srgbClr val="007A5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20072" y="2857466"/>
            <a:ext cx="3837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95%il = 95 prosentil </a:t>
            </a:r>
          </a:p>
          <a:p>
            <a:r>
              <a:rPr lang="nb-NO" dirty="0"/>
              <a:t>UTL = </a:t>
            </a:r>
            <a:r>
              <a:rPr lang="nb-NO" dirty="0" err="1"/>
              <a:t>Upper</a:t>
            </a:r>
            <a:r>
              <a:rPr lang="nb-NO" dirty="0"/>
              <a:t> </a:t>
            </a:r>
            <a:r>
              <a:rPr lang="nb-NO" dirty="0" err="1"/>
              <a:t>Tolerance</a:t>
            </a:r>
            <a:r>
              <a:rPr lang="nb-NO" dirty="0"/>
              <a:t> Limit</a:t>
            </a:r>
          </a:p>
          <a:p>
            <a:r>
              <a:rPr lang="nb-NO" dirty="0"/>
              <a:t>OEL = </a:t>
            </a:r>
            <a:r>
              <a:rPr lang="nb-NO" dirty="0" err="1"/>
              <a:t>Occupational</a:t>
            </a:r>
            <a:r>
              <a:rPr lang="nb-NO" dirty="0"/>
              <a:t> </a:t>
            </a:r>
            <a:r>
              <a:rPr lang="nb-NO" dirty="0" err="1"/>
              <a:t>Exposure</a:t>
            </a:r>
            <a:r>
              <a:rPr lang="nb-NO" dirty="0"/>
              <a:t>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91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381000" y="1828800"/>
          <a:ext cx="8763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Worksheet" r:id="rId4" imgW="7422840" imgH="3263760" progId="Excel.Sheet.8">
                  <p:embed/>
                </p:oleObj>
              </mc:Choice>
              <mc:Fallback>
                <p:oleObj name="Worksheet" r:id="rId4" imgW="7422840" imgH="3263760" progId="Excel.Sheet.8">
                  <p:embed/>
                  <p:pic>
                    <p:nvPicPr>
                      <p:cNvPr id="205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87630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EBEB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438400" y="5199063"/>
            <a:ext cx="12731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2" tIns="43823" rIns="89212" bIns="43823">
            <a:spAutoFit/>
          </a:bodyPr>
          <a:lstStyle>
            <a:lvl1pPr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m-2s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498975" y="4756150"/>
            <a:ext cx="5032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2" tIns="43823" rIns="89212" bIns="43823">
            <a:spAutoFit/>
          </a:bodyPr>
          <a:lstStyle>
            <a:lvl1pPr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>
                <a:solidFill>
                  <a:srgbClr val="FD18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096000" y="5181600"/>
            <a:ext cx="12731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2" tIns="43823" rIns="89212" bIns="43823">
            <a:spAutoFit/>
          </a:bodyPr>
          <a:lstStyle>
            <a:lvl1pPr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m+2s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524250" y="4876800"/>
            <a:ext cx="10398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2" tIns="43823" rIns="89212" bIns="43823">
            <a:spAutoFit/>
          </a:bodyPr>
          <a:lstStyle>
            <a:lvl1pPr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>
                <a:solidFill>
                  <a:srgbClr val="007A5A"/>
                </a:solidFill>
                <a:latin typeface="Symbol" pitchFamily="18" charset="2"/>
              </a:rPr>
              <a:t>m-s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208588" y="4894263"/>
            <a:ext cx="10398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2" tIns="43823" rIns="89212" bIns="43823">
            <a:spAutoFit/>
          </a:bodyPr>
          <a:lstStyle>
            <a:lvl1pPr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>
                <a:solidFill>
                  <a:srgbClr val="007A5A"/>
                </a:solidFill>
                <a:latin typeface="Symbol" pitchFamily="18" charset="2"/>
              </a:rPr>
              <a:t>m+s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304800"/>
            <a:ext cx="7823274" cy="1201738"/>
          </a:xfrm>
          <a:noFill/>
        </p:spPr>
        <p:txBody>
          <a:bodyPr lIns="89212" tIns="43823" rIns="89212" bIns="43823"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Normal distribution</a:t>
            </a: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609600" y="5867400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77" tIns="45389" rIns="90777" bIns="45389">
            <a:spAutoFit/>
          </a:bodyPr>
          <a:lstStyle>
            <a:lvl1pPr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Arial" pitchFamily="34" charset="0"/>
              </a:rPr>
              <a:t>When the data fit the normal distribution, its known properties can be used</a:t>
            </a:r>
          </a:p>
        </p:txBody>
      </p:sp>
      <p:sp>
        <p:nvSpPr>
          <p:cNvPr id="2058" name="Line 11"/>
          <p:cNvSpPr>
            <a:spLocks noChangeShapeType="1"/>
          </p:cNvSpPr>
          <p:nvPr/>
        </p:nvSpPr>
        <p:spPr bwMode="auto">
          <a:xfrm>
            <a:off x="3849688" y="3797300"/>
            <a:ext cx="1712912" cy="12700"/>
          </a:xfrm>
          <a:prstGeom prst="line">
            <a:avLst/>
          </a:prstGeom>
          <a:noFill/>
          <a:ln w="12700">
            <a:solidFill>
              <a:srgbClr val="007A5A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2"/>
          <p:cNvSpPr>
            <a:spLocks noChangeShapeType="1"/>
          </p:cNvSpPr>
          <p:nvPr/>
        </p:nvSpPr>
        <p:spPr bwMode="auto">
          <a:xfrm flipV="1">
            <a:off x="3048000" y="4495800"/>
            <a:ext cx="3352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>
            <a:off x="3795713" y="3352800"/>
            <a:ext cx="1843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77" tIns="45389" rIns="90777" bIns="45389">
            <a:spAutoFit/>
          </a:bodyPr>
          <a:lstStyle>
            <a:lvl1pPr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7A5A"/>
                </a:solidFill>
                <a:latin typeface="Arial" pitchFamily="34" charset="0"/>
              </a:rPr>
              <a:t>Area = 0.684</a:t>
            </a:r>
          </a:p>
        </p:txBody>
      </p:sp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3817938" y="4090988"/>
            <a:ext cx="1897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77" tIns="45389" rIns="90777" bIns="45389">
            <a:spAutoFit/>
          </a:bodyPr>
          <a:lstStyle>
            <a:lvl1pPr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17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Arial" pitchFamily="34" charset="0"/>
              </a:rPr>
              <a:t>Area = 0.954</a:t>
            </a:r>
          </a:p>
        </p:txBody>
      </p:sp>
    </p:spTree>
    <p:extLst>
      <p:ext uri="{BB962C8B-B14F-4D97-AF65-F5344CB8AC3E}">
        <p14:creationId xmlns:p14="http://schemas.microsoft.com/office/powerpoint/2010/main" val="2061626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39D1-3A68-124B-8E23-51580F2C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6490D-6F55-AC4B-B1D2-276EA8CEA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Truncated data (what we didn't measure)</a:t>
            </a:r>
          </a:p>
          <a:p>
            <a:r>
              <a:rPr lang="en-GB" dirty="0"/>
              <a:t>Censored data (values above or below the measurement range of your instrument)</a:t>
            </a:r>
          </a:p>
          <a:p>
            <a:r>
              <a:rPr lang="en-GB" dirty="0"/>
              <a:t>Is there any true «null» exposed  ? </a:t>
            </a:r>
          </a:p>
        </p:txBody>
      </p:sp>
    </p:spTree>
    <p:extLst>
      <p:ext uri="{BB962C8B-B14F-4D97-AF65-F5344CB8AC3E}">
        <p14:creationId xmlns:p14="http://schemas.microsoft.com/office/powerpoint/2010/main" val="784252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49D3A5-0593-5948-8642-B1F8D005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05" y="1206214"/>
            <a:ext cx="7903410" cy="49034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B8A4B63-115A-164B-8D24-9187DC66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90" y="84387"/>
            <a:ext cx="8048625" cy="936625"/>
          </a:xfrm>
        </p:spPr>
        <p:txBody>
          <a:bodyPr/>
          <a:lstStyle/>
          <a:p>
            <a:r>
              <a:rPr lang="en-GB" dirty="0"/>
              <a:t>2007-09 STAMI report 9/2011</a:t>
            </a:r>
          </a:p>
        </p:txBody>
      </p:sp>
    </p:spTree>
    <p:extLst>
      <p:ext uri="{BB962C8B-B14F-4D97-AF65-F5344CB8AC3E}">
        <p14:creationId xmlns:p14="http://schemas.microsoft.com/office/powerpoint/2010/main" val="26691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1FE1-1D43-7F4E-A2CA-3AA0D43C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assessment criteria (EN-689 (2018))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63069-75BF-C34C-B606-229563DAD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600" b="1" dirty="0"/>
              <a:t>Minimum 3 “full shift” measurements  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For small measurement series (3-5 measurements):</a:t>
            </a:r>
          </a:p>
          <a:p>
            <a:pPr marL="400050" lvl="1" indent="0">
              <a:buNone/>
            </a:pPr>
            <a:r>
              <a:rPr lang="en-GB" sz="1400" dirty="0"/>
              <a:t>N = 3 Maximum value less than 10% of limit value</a:t>
            </a:r>
          </a:p>
          <a:p>
            <a:pPr marL="400050" lvl="1" indent="0">
              <a:buNone/>
            </a:pPr>
            <a:r>
              <a:rPr lang="en-GB" sz="1400" dirty="0"/>
              <a:t>N = 4 Maximum value less than 15% of limit value</a:t>
            </a:r>
          </a:p>
          <a:p>
            <a:pPr marL="400050" lvl="1" indent="0">
              <a:buNone/>
            </a:pPr>
            <a:r>
              <a:rPr lang="en-GB" sz="1400" dirty="0"/>
              <a:t>N = 5 Maximum value less than 20% of limit value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None/>
            </a:pPr>
            <a:r>
              <a:rPr lang="en-GB" sz="1600" b="1" dirty="0"/>
              <a:t>For "medium sized" datasets (6-10 measurements):</a:t>
            </a:r>
          </a:p>
          <a:p>
            <a:pPr marL="0" indent="0">
              <a:buNone/>
            </a:pPr>
            <a:endParaRPr lang="en-GB" sz="1600" dirty="0"/>
          </a:p>
          <a:p>
            <a:pPr marL="400050" lvl="1" indent="0">
              <a:buNone/>
            </a:pPr>
            <a:r>
              <a:rPr lang="en-GB" sz="1400" dirty="0"/>
              <a:t>Check exposure profile (professional judgement). Assume log-normal if it cannot be proved otherwise. For values ​​of GSD (geometric standard deviation) &gt; 3.5-4, evaluate whether the measurements can be grouped differently (see standard for identifying comparable exposed groups (SEG).</a:t>
            </a:r>
          </a:p>
          <a:p>
            <a:pPr marL="400050" lvl="1" indent="0">
              <a:buNone/>
            </a:pPr>
            <a:endParaRPr lang="en-GB" sz="1400" dirty="0"/>
          </a:p>
          <a:p>
            <a:pPr marL="400050" lvl="1" indent="0">
              <a:buNone/>
            </a:pPr>
            <a:r>
              <a:rPr lang="en-GB" sz="1400" dirty="0"/>
              <a:t>x = measurement values</a:t>
            </a:r>
          </a:p>
          <a:p>
            <a:pPr marL="400050" lvl="1" indent="0">
              <a:buNone/>
            </a:pPr>
            <a:r>
              <a:rPr lang="en-GB" sz="1400" dirty="0"/>
              <a:t>Calculate: y = ln (x) for all measurements</a:t>
            </a:r>
          </a:p>
          <a:p>
            <a:pPr marL="400050" lvl="1" indent="0">
              <a:buNone/>
            </a:pPr>
            <a:r>
              <a:rPr lang="en-GB" sz="1400" dirty="0"/>
              <a:t>Calculate: average of y (</a:t>
            </a:r>
            <a:r>
              <a:rPr lang="en-GB" sz="1400" dirty="0" err="1"/>
              <a:t>y_bar</a:t>
            </a:r>
            <a:r>
              <a:rPr lang="en-GB" sz="1400" dirty="0"/>
              <a:t>) and standard deviation to y (</a:t>
            </a:r>
            <a:r>
              <a:rPr lang="en-GB" sz="1400" dirty="0" err="1"/>
              <a:t>s</a:t>
            </a:r>
            <a:r>
              <a:rPr lang="en-GB" sz="1400" baseline="-25000" dirty="0" err="1"/>
              <a:t>y</a:t>
            </a:r>
            <a:r>
              <a:rPr lang="en-GB" sz="1400" dirty="0"/>
              <a:t>)</a:t>
            </a:r>
          </a:p>
          <a:p>
            <a:pPr marL="400050" lvl="1" indent="0">
              <a:buNone/>
            </a:pPr>
            <a:r>
              <a:rPr lang="en-GB" sz="1400" dirty="0"/>
              <a:t>Calculate: GSD = </a:t>
            </a:r>
            <a:r>
              <a:rPr lang="en-GB" sz="1400" dirty="0" err="1"/>
              <a:t>exp</a:t>
            </a:r>
            <a:r>
              <a:rPr lang="en-GB" sz="1400" dirty="0"/>
              <a:t> (</a:t>
            </a:r>
            <a:r>
              <a:rPr lang="en-GB" sz="1400" dirty="0" err="1"/>
              <a:t>s</a:t>
            </a:r>
            <a:r>
              <a:rPr lang="en-GB" sz="1400" baseline="-25000" dirty="0" err="1"/>
              <a:t>y</a:t>
            </a:r>
            <a:r>
              <a:rPr lang="en-GB" sz="1400" dirty="0"/>
              <a:t>)</a:t>
            </a:r>
          </a:p>
          <a:p>
            <a:pPr marL="400050" lvl="1" indent="0">
              <a:buNone/>
            </a:pPr>
            <a:r>
              <a:rPr lang="en-GB" sz="1400" dirty="0"/>
              <a:t>Calculate X</a:t>
            </a:r>
            <a:r>
              <a:rPr lang="en-GB" sz="1400" baseline="-25000" dirty="0"/>
              <a:t>(0.95.0.70) </a:t>
            </a:r>
            <a:r>
              <a:rPr lang="en-GB" sz="1400" dirty="0"/>
              <a:t>= </a:t>
            </a:r>
            <a:r>
              <a:rPr lang="en-GB" sz="1400" dirty="0" err="1"/>
              <a:t>exp</a:t>
            </a:r>
            <a:r>
              <a:rPr lang="en-GB" sz="1400" dirty="0"/>
              <a:t> (</a:t>
            </a:r>
            <a:r>
              <a:rPr lang="en-GB" sz="1400" dirty="0" err="1"/>
              <a:t>y_bar</a:t>
            </a:r>
            <a:r>
              <a:rPr lang="en-GB" sz="1400" dirty="0"/>
              <a:t> + U</a:t>
            </a:r>
            <a:r>
              <a:rPr lang="en-GB" sz="1400" baseline="-25000" dirty="0"/>
              <a:t>T</a:t>
            </a:r>
            <a:r>
              <a:rPr lang="en-GB" sz="1400" dirty="0"/>
              <a:t> * </a:t>
            </a:r>
            <a:r>
              <a:rPr lang="en-GB" sz="1400" dirty="0" err="1"/>
              <a:t>s</a:t>
            </a:r>
            <a:r>
              <a:rPr lang="en-GB" sz="1400" baseline="-25000" dirty="0" err="1"/>
              <a:t>y</a:t>
            </a:r>
            <a:r>
              <a:rPr lang="en-GB" sz="1400" dirty="0"/>
              <a:t>), where U</a:t>
            </a:r>
            <a:r>
              <a:rPr lang="en-GB" sz="1400" baseline="-25000" dirty="0"/>
              <a:t>T</a:t>
            </a:r>
            <a:r>
              <a:rPr lang="en-GB" sz="1400" dirty="0"/>
              <a:t> (see table)</a:t>
            </a:r>
          </a:p>
          <a:p>
            <a:pPr marL="0" indent="0">
              <a:buNone/>
            </a:pPr>
            <a:endParaRPr lang="en-GB" sz="1600" dirty="0"/>
          </a:p>
          <a:p>
            <a:pPr marL="400050" lvl="1" indent="0">
              <a:buNone/>
            </a:pPr>
            <a:r>
              <a:rPr lang="en-GB" sz="1400" dirty="0"/>
              <a:t>Compare X </a:t>
            </a:r>
            <a:r>
              <a:rPr lang="en-GB" sz="1400" baseline="-25000" dirty="0"/>
              <a:t>(0.95,0.70)</a:t>
            </a:r>
            <a:r>
              <a:rPr lang="en-GB" sz="1400" dirty="0"/>
              <a:t> with OEL. If X</a:t>
            </a:r>
            <a:r>
              <a:rPr lang="en-GB" sz="1400" baseline="-25000" dirty="0"/>
              <a:t>(0.95.0.70) </a:t>
            </a:r>
            <a:r>
              <a:rPr lang="en-GB" sz="1400" dirty="0"/>
              <a:t>less OEL, the exposure may be considered to be below the limit, if equal or above the OEL the exposure is not considered to be in compliance with the regulations.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63B55A-289D-7B40-8152-D3C32487F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57468"/>
              </p:ext>
            </p:extLst>
          </p:nvPr>
        </p:nvGraphicFramePr>
        <p:xfrm>
          <a:off x="6175041" y="1900430"/>
          <a:ext cx="2320925" cy="929640"/>
        </p:xfrm>
        <a:graphic>
          <a:graphicData uri="http://schemas.openxmlformats.org/drawingml/2006/table">
            <a:tbl>
              <a:tblPr/>
              <a:tblGrid>
                <a:gridCol w="970915">
                  <a:extLst>
                    <a:ext uri="{9D8B030D-6E8A-4147-A177-3AD203B41FA5}">
                      <a16:colId xmlns:a16="http://schemas.microsoft.com/office/drawing/2014/main" val="1146776677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8518773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 dirty="0">
                          <a:effectLst/>
                          <a:latin typeface="-webkit-standard"/>
                        </a:rPr>
                        <a:t>No samples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0000"/>
                          </a:solidFill>
                          <a:effectLst/>
                          <a:latin typeface="-webkit-standard"/>
                        </a:rPr>
                        <a:t>U</a:t>
                      </a:r>
                      <a:r>
                        <a:rPr lang="nb-NO" sz="1100" b="1" baseline="-25000" dirty="0">
                          <a:solidFill>
                            <a:srgbClr val="000000"/>
                          </a:solidFill>
                          <a:effectLst/>
                          <a:latin typeface="-webkit-standard"/>
                        </a:rPr>
                        <a:t>T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556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</a:rPr>
                        <a:t>2,18677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432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</a:rPr>
                        <a:t>2,12007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434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</a:rPr>
                        <a:t>2,072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135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</a:rPr>
                        <a:t>2,035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27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</a:rPr>
                        <a:t>2,005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673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740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8E9404-4E4B-104A-B5B9-70A7282A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6138"/>
            <a:ext cx="8081211" cy="1325563"/>
          </a:xfrm>
        </p:spPr>
        <p:txBody>
          <a:bodyPr/>
          <a:lstStyle/>
          <a:p>
            <a:r>
              <a:rPr lang="nb-NO" sz="2800" b="1" dirty="0"/>
              <a:t>«</a:t>
            </a:r>
            <a:r>
              <a:rPr lang="nb-NO" b="1" dirty="0"/>
              <a:t>New» </a:t>
            </a:r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strategy</a:t>
            </a:r>
            <a:endParaRPr lang="nb-NO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9E5D80-1E6F-364F-908E-52EB04B9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81211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nb-NO" sz="2400" dirty="0"/>
              <a:t>Must be </a:t>
            </a:r>
            <a:r>
              <a:rPr lang="nb-NO" sz="2400" dirty="0" err="1"/>
              <a:t>aible</a:t>
            </a:r>
            <a:r>
              <a:rPr lang="nb-NO" sz="2400" dirty="0"/>
              <a:t> to </a:t>
            </a:r>
            <a:r>
              <a:rPr lang="nb-NO" sz="2400" dirty="0" err="1"/>
              <a:t>document</a:t>
            </a:r>
            <a:r>
              <a:rPr lang="nb-NO" sz="2400" dirty="0"/>
              <a:t> </a:t>
            </a:r>
            <a:r>
              <a:rPr lang="nb-NO" sz="2400" dirty="0" err="1"/>
              <a:t>exposure</a:t>
            </a:r>
            <a:r>
              <a:rPr lang="nb-NO" sz="2400" dirty="0"/>
              <a:t> and absent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exposure</a:t>
            </a:r>
            <a:r>
              <a:rPr lang="nb-NO" sz="2400" dirty="0"/>
              <a:t> «null» </a:t>
            </a:r>
            <a:r>
              <a:rPr lang="nb-NO" sz="2400" dirty="0" err="1"/>
              <a:t>exposure</a:t>
            </a:r>
            <a:r>
              <a:rPr lang="nb-NO" sz="2400" dirty="0"/>
              <a:t>. </a:t>
            </a:r>
            <a:r>
              <a:rPr lang="nb-NO" sz="2400" dirty="0" err="1"/>
              <a:t>Use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activity</a:t>
            </a:r>
            <a:r>
              <a:rPr lang="nb-NO" sz="2400" dirty="0"/>
              <a:t> log (log book).</a:t>
            </a:r>
          </a:p>
          <a:p>
            <a:pPr marL="514350" lvl="0" indent="-514350">
              <a:buFont typeface="+mj-lt"/>
              <a:buAutoNum type="alphaUcPeriod"/>
            </a:pPr>
            <a:r>
              <a:rPr lang="nb-NO" sz="2400" dirty="0" err="1"/>
              <a:t>Identify</a:t>
            </a:r>
            <a:r>
              <a:rPr lang="nb-NO" sz="2400" dirty="0"/>
              <a:t> </a:t>
            </a:r>
            <a:r>
              <a:rPr lang="nb-NO" sz="2400" dirty="0" err="1"/>
              <a:t>tasks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exposure</a:t>
            </a:r>
            <a:r>
              <a:rPr lang="nb-NO" sz="2400" dirty="0"/>
              <a:t> (log book +  VOC (PID)).</a:t>
            </a:r>
          </a:p>
          <a:p>
            <a:pPr marL="514350" lvl="0" indent="-514350">
              <a:buFont typeface="+mj-lt"/>
              <a:buAutoNum type="alphaUcPeriod"/>
            </a:pPr>
            <a:r>
              <a:rPr lang="nb-NO" sz="2400" dirty="0" err="1"/>
              <a:t>Fullshift</a:t>
            </a:r>
            <a:r>
              <a:rPr lang="nb-NO" sz="2400" dirty="0"/>
              <a:t> </a:t>
            </a:r>
            <a:r>
              <a:rPr lang="nb-NO" sz="2400" dirty="0" err="1"/>
              <a:t>measurement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dose </a:t>
            </a:r>
            <a:r>
              <a:rPr lang="nb-NO" sz="2400" dirty="0" err="1"/>
              <a:t>badges</a:t>
            </a:r>
            <a:r>
              <a:rPr lang="nb-NO" sz="2400" dirty="0"/>
              <a:t> (3M 3500 or ATD tubes). </a:t>
            </a:r>
          </a:p>
          <a:p>
            <a:pPr marL="514350" lvl="0" indent="-514350">
              <a:buFont typeface="+mj-lt"/>
              <a:buAutoNum type="alphaUcPeriod"/>
            </a:pPr>
            <a:r>
              <a:rPr lang="nb-NO" sz="2400" dirty="0" err="1"/>
              <a:t>Detailed</a:t>
            </a:r>
            <a:r>
              <a:rPr lang="nb-NO" sz="2400" dirty="0"/>
              <a:t> </a:t>
            </a:r>
            <a:r>
              <a:rPr lang="nb-NO" sz="2400" dirty="0" err="1"/>
              <a:t>exposure</a:t>
            </a:r>
            <a:r>
              <a:rPr lang="nb-NO" sz="2400" dirty="0"/>
              <a:t> </a:t>
            </a:r>
            <a:r>
              <a:rPr lang="nb-NO" sz="2400" dirty="0" err="1"/>
              <a:t>assessment</a:t>
            </a:r>
            <a:r>
              <a:rPr lang="nb-NO" sz="2400" dirty="0"/>
              <a:t> </a:t>
            </a:r>
            <a:r>
              <a:rPr lang="nb-NO" sz="2400" dirty="0" err="1"/>
              <a:t>related</a:t>
            </a:r>
            <a:r>
              <a:rPr lang="nb-NO" sz="2400" dirty="0"/>
              <a:t> to </a:t>
            </a:r>
            <a:r>
              <a:rPr lang="nb-NO" sz="2400" dirty="0" err="1"/>
              <a:t>identified</a:t>
            </a:r>
            <a:r>
              <a:rPr lang="nb-NO" sz="2400" dirty="0"/>
              <a:t> </a:t>
            </a:r>
            <a:r>
              <a:rPr lang="nb-NO" sz="2400" dirty="0" err="1"/>
              <a:t>exposed</a:t>
            </a:r>
            <a:r>
              <a:rPr lang="nb-NO" sz="2400" dirty="0"/>
              <a:t> </a:t>
            </a:r>
            <a:r>
              <a:rPr lang="nb-NO" sz="2400" dirty="0" err="1"/>
              <a:t>tasks</a:t>
            </a:r>
            <a:r>
              <a:rPr lang="nb-NO" sz="2400" dirty="0"/>
              <a:t> (from A and B))  by </a:t>
            </a:r>
            <a:r>
              <a:rPr lang="nb-NO" sz="2400" dirty="0" err="1"/>
              <a:t>Occupational</a:t>
            </a:r>
            <a:r>
              <a:rPr lang="nb-NO" sz="2400" dirty="0"/>
              <a:t> </a:t>
            </a:r>
            <a:r>
              <a:rPr lang="nb-NO" sz="2400" dirty="0" err="1"/>
              <a:t>Hygienist</a:t>
            </a:r>
            <a:r>
              <a:rPr lang="nb-NO" sz="2400" dirty="0"/>
              <a:t> (</a:t>
            </a:r>
            <a:r>
              <a:rPr lang="nb-NO" sz="2400" dirty="0" err="1"/>
              <a:t>source</a:t>
            </a:r>
            <a:r>
              <a:rPr lang="nb-NO" sz="2400" dirty="0"/>
              <a:t> </a:t>
            </a:r>
            <a:r>
              <a:rPr lang="nb-NO" sz="2400" dirty="0" err="1"/>
              <a:t>strength</a:t>
            </a:r>
            <a:r>
              <a:rPr lang="nb-NO" sz="2400" dirty="0"/>
              <a:t> </a:t>
            </a:r>
            <a:r>
              <a:rPr lang="nb-NO" sz="2400" dirty="0" err="1"/>
              <a:t>measurements</a:t>
            </a:r>
            <a:r>
              <a:rPr lang="nb-NO" sz="2400" dirty="0"/>
              <a:t> + </a:t>
            </a:r>
            <a:r>
              <a:rPr lang="nb-NO" sz="2400" dirty="0" err="1"/>
              <a:t>breathing</a:t>
            </a:r>
            <a:r>
              <a:rPr lang="nb-NO" sz="2400" dirty="0"/>
              <a:t> </a:t>
            </a:r>
            <a:r>
              <a:rPr lang="nb-NO" sz="2400" dirty="0" err="1"/>
              <a:t>zone</a:t>
            </a:r>
            <a:r>
              <a:rPr lang="nb-NO" sz="2400" dirty="0"/>
              <a:t> </a:t>
            </a:r>
            <a:r>
              <a:rPr lang="nb-NO" sz="2400" dirty="0" err="1"/>
              <a:t>measurements</a:t>
            </a:r>
            <a:r>
              <a:rPr lang="nb-NO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117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Risk assessment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86C9-FE55-F943-B9B8-8DF0E2D2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of process streams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05028-734F-C74E-AD90-27C7348DE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440000"/>
            <a:ext cx="8048625" cy="2105305"/>
          </a:xfrm>
        </p:spPr>
        <p:txBody>
          <a:bodyPr/>
          <a:lstStyle/>
          <a:p>
            <a:r>
              <a:rPr lang="en-GB" dirty="0"/>
              <a:t>Closed system sampling </a:t>
            </a:r>
          </a:p>
          <a:p>
            <a:r>
              <a:rPr lang="en-GB" dirty="0"/>
              <a:t>Head space analyses</a:t>
            </a:r>
          </a:p>
        </p:txBody>
      </p:sp>
    </p:spTree>
    <p:extLst>
      <p:ext uri="{BB962C8B-B14F-4D97-AF65-F5344CB8AC3E}">
        <p14:creationId xmlns:p14="http://schemas.microsoft.com/office/powerpoint/2010/main" val="1928903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 err="1"/>
              <a:t>Worker</a:t>
            </a:r>
            <a:r>
              <a:rPr lang="nb-NO" sz="3200" b="1" dirty="0"/>
              <a:t> </a:t>
            </a:r>
            <a:r>
              <a:rPr lang="nb-NO" sz="3200" b="1" dirty="0" err="1"/>
              <a:t>protection</a:t>
            </a:r>
            <a:r>
              <a:rPr lang="nb-NO" sz="3200" b="1" dirty="0"/>
              <a:t> regime (NOROG guideline 131)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Benzen </a:t>
            </a:r>
            <a:r>
              <a:rPr lang="nb-NO" sz="2400" dirty="0" err="1"/>
              <a:t>applied</a:t>
            </a:r>
            <a:r>
              <a:rPr lang="nb-NO" sz="2400" dirty="0"/>
              <a:t> as an </a:t>
            </a:r>
            <a:r>
              <a:rPr lang="nb-NO" sz="2400" dirty="0" err="1"/>
              <a:t>indicator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health</a:t>
            </a:r>
            <a:r>
              <a:rPr lang="nb-NO" sz="2400" dirty="0"/>
              <a:t> risk </a:t>
            </a:r>
            <a:r>
              <a:rPr lang="nb-NO" sz="2400" dirty="0" err="1"/>
              <a:t>related</a:t>
            </a:r>
            <a:r>
              <a:rPr lang="nb-NO" sz="2400" dirty="0"/>
              <a:t> to HC </a:t>
            </a:r>
            <a:r>
              <a:rPr lang="nb-NO" sz="2400" dirty="0" err="1"/>
              <a:t>exposure</a:t>
            </a:r>
            <a:endParaRPr lang="nb-NO" sz="2400" dirty="0"/>
          </a:p>
          <a:p>
            <a:r>
              <a:rPr lang="nb-NO" sz="2400" dirty="0"/>
              <a:t>«Trigger </a:t>
            </a:r>
            <a:r>
              <a:rPr lang="nb-NO" sz="2400" dirty="0" err="1"/>
              <a:t>value</a:t>
            </a:r>
            <a:r>
              <a:rPr lang="nb-NO" sz="2400" dirty="0"/>
              <a:t>» for </a:t>
            </a:r>
            <a:r>
              <a:rPr lang="nb-NO" sz="2400" dirty="0" err="1"/>
              <a:t>use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respirator </a:t>
            </a:r>
            <a:r>
              <a:rPr lang="nb-NO" sz="2400" dirty="0" err="1"/>
              <a:t>protection</a:t>
            </a:r>
            <a:r>
              <a:rPr lang="nb-NO" sz="2400" dirty="0"/>
              <a:t> - 0,05 </a:t>
            </a:r>
            <a:r>
              <a:rPr lang="nb-NO" sz="2400" dirty="0" err="1"/>
              <a:t>ppm</a:t>
            </a:r>
            <a:r>
              <a:rPr lang="nb-NO" sz="2400" dirty="0"/>
              <a:t> </a:t>
            </a:r>
          </a:p>
          <a:p>
            <a:pPr marL="0" indent="0" algn="ctr">
              <a:buNone/>
            </a:pPr>
            <a:r>
              <a:rPr lang="nb-NO" sz="2400" dirty="0"/>
              <a:t>(0,05 </a:t>
            </a:r>
            <a:r>
              <a:rPr lang="nb-NO" sz="2400" dirty="0" err="1"/>
              <a:t>ppm</a:t>
            </a:r>
            <a:r>
              <a:rPr lang="nb-NO" sz="2400" dirty="0"/>
              <a:t> </a:t>
            </a:r>
            <a:r>
              <a:rPr lang="nb-NO" sz="2400" dirty="0" err="1"/>
              <a:t>level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detection</a:t>
            </a:r>
            <a:r>
              <a:rPr lang="nb-NO" sz="2400" dirty="0"/>
              <a:t> (LOD) </a:t>
            </a:r>
            <a:r>
              <a:rPr lang="nb-NO" sz="2400" dirty="0" err="1"/>
              <a:t>Dräger</a:t>
            </a:r>
            <a:r>
              <a:rPr lang="nb-NO" sz="2400" dirty="0"/>
              <a:t> CMS)</a:t>
            </a:r>
          </a:p>
          <a:p>
            <a:pPr marL="0" indent="0">
              <a:buNone/>
            </a:pPr>
            <a:endParaRPr lang="nb-NO" sz="2400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928" y="3677091"/>
            <a:ext cx="3064378" cy="23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24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528" y="4828093"/>
            <a:ext cx="3877392" cy="1088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68120"/>
            <a:ext cx="7886700" cy="994172"/>
          </a:xfrm>
        </p:spPr>
        <p:txBody>
          <a:bodyPr>
            <a:normAutofit/>
          </a:bodyPr>
          <a:lstStyle/>
          <a:p>
            <a:r>
              <a:rPr lang="nb-NO" sz="2700" dirty="0" err="1"/>
              <a:t>Comparison</a:t>
            </a:r>
            <a:r>
              <a:rPr lang="nb-NO" sz="2700" dirty="0"/>
              <a:t> </a:t>
            </a:r>
            <a:r>
              <a:rPr lang="nb-NO" sz="2700" dirty="0" err="1"/>
              <a:t>of</a:t>
            </a:r>
            <a:r>
              <a:rPr lang="nb-NO" sz="2700" dirty="0"/>
              <a:t> </a:t>
            </a:r>
            <a:r>
              <a:rPr lang="nb-NO" sz="2700" dirty="0" err="1"/>
              <a:t>the</a:t>
            </a:r>
            <a:r>
              <a:rPr lang="nb-NO" sz="2700" dirty="0"/>
              <a:t> different </a:t>
            </a:r>
            <a:r>
              <a:rPr lang="nb-NO" sz="2700" dirty="0" err="1"/>
              <a:t>perspectives</a:t>
            </a:r>
            <a:endParaRPr lang="en-GB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645317"/>
              </p:ext>
            </p:extLst>
          </p:nvPr>
        </p:nvGraphicFramePr>
        <p:xfrm>
          <a:off x="176377" y="1387744"/>
          <a:ext cx="8709543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612">
                  <a:extLst>
                    <a:ext uri="{9D8B030D-6E8A-4147-A177-3AD203B41FA5}">
                      <a16:colId xmlns:a16="http://schemas.microsoft.com/office/drawing/2014/main" val="665002945"/>
                    </a:ext>
                  </a:extLst>
                </a:gridCol>
                <a:gridCol w="1787635">
                  <a:extLst>
                    <a:ext uri="{9D8B030D-6E8A-4147-A177-3AD203B41FA5}">
                      <a16:colId xmlns:a16="http://schemas.microsoft.com/office/drawing/2014/main" val="3022145504"/>
                    </a:ext>
                  </a:extLst>
                </a:gridCol>
                <a:gridCol w="2404422">
                  <a:extLst>
                    <a:ext uri="{9D8B030D-6E8A-4147-A177-3AD203B41FA5}">
                      <a16:colId xmlns:a16="http://schemas.microsoft.com/office/drawing/2014/main" val="2426147787"/>
                    </a:ext>
                  </a:extLst>
                </a:gridCol>
                <a:gridCol w="2030874">
                  <a:extLst>
                    <a:ext uri="{9D8B030D-6E8A-4147-A177-3AD203B41FA5}">
                      <a16:colId xmlns:a16="http://schemas.microsoft.com/office/drawing/2014/main" val="240617844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Medical  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Regulatory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compliance</a:t>
                      </a:r>
                      <a:r>
                        <a:rPr lang="nb-NO" sz="1400" dirty="0"/>
                        <a:t> 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Worker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Protection</a:t>
                      </a:r>
                      <a:r>
                        <a:rPr lang="nb-NO" sz="1400" dirty="0"/>
                        <a:t> NOROG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729219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nb-NO" sz="1400" dirty="0" err="1"/>
                        <a:t>Criteria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0.5 </a:t>
                      </a:r>
                      <a:r>
                        <a:rPr lang="nb-NO" sz="1400" dirty="0" err="1"/>
                        <a:t>ppm</a:t>
                      </a:r>
                      <a:r>
                        <a:rPr lang="nb-NO" sz="1400" dirty="0"/>
                        <a:t> (</a:t>
                      </a:r>
                      <a:r>
                        <a:rPr lang="nb-NO" sz="1400" dirty="0" err="1"/>
                        <a:t>long</a:t>
                      </a:r>
                      <a:r>
                        <a:rPr lang="nb-NO" sz="1400" dirty="0"/>
                        <a:t> term </a:t>
                      </a:r>
                      <a:r>
                        <a:rPr lang="nb-NO" sz="1400" dirty="0" err="1"/>
                        <a:t>exposure</a:t>
                      </a:r>
                      <a:r>
                        <a:rPr lang="nb-NO" sz="1400" dirty="0"/>
                        <a:t>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0.5 </a:t>
                      </a:r>
                      <a:r>
                        <a:rPr lang="nb-NO" sz="1400" dirty="0" err="1"/>
                        <a:t>ppm</a:t>
                      </a:r>
                      <a:r>
                        <a:rPr lang="nb-NO" sz="1400" dirty="0"/>
                        <a:t> (8</a:t>
                      </a:r>
                      <a:r>
                        <a:rPr lang="nb-NO" sz="1400" baseline="0" dirty="0"/>
                        <a:t>-hour)*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0.05 </a:t>
                      </a:r>
                      <a:r>
                        <a:rPr lang="nb-NO" sz="1400" dirty="0" err="1"/>
                        <a:t>ppm</a:t>
                      </a:r>
                      <a:r>
                        <a:rPr lang="nb-NO" sz="1400" dirty="0"/>
                        <a:t> (</a:t>
                      </a:r>
                      <a:r>
                        <a:rPr lang="nb-NO" sz="1400" dirty="0" err="1"/>
                        <a:t>point</a:t>
                      </a:r>
                      <a:r>
                        <a:rPr lang="nb-NO" sz="1400" dirty="0"/>
                        <a:t> sampling</a:t>
                      </a:r>
                      <a:r>
                        <a:rPr lang="nb-NO" sz="1400" baseline="0" dirty="0"/>
                        <a:t>, </a:t>
                      </a:r>
                      <a:r>
                        <a:rPr lang="nb-NO" sz="1400" baseline="0" dirty="0" err="1"/>
                        <a:t>often</a:t>
                      </a:r>
                      <a:r>
                        <a:rPr lang="nb-NO" sz="1400" baseline="0" dirty="0"/>
                        <a:t> </a:t>
                      </a:r>
                      <a:r>
                        <a:rPr lang="nb-NO" sz="1400" baseline="0" dirty="0" err="1"/>
                        <a:t>close</a:t>
                      </a:r>
                      <a:r>
                        <a:rPr lang="nb-NO" sz="1400" baseline="0" dirty="0"/>
                        <a:t> to </a:t>
                      </a:r>
                      <a:r>
                        <a:rPr lang="nb-NO" sz="1400" baseline="0" dirty="0" err="1"/>
                        <a:t>source</a:t>
                      </a:r>
                      <a:r>
                        <a:rPr lang="nb-NO" sz="1400" baseline="0" dirty="0"/>
                        <a:t>)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1561721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nb-NO" sz="1400" dirty="0" err="1"/>
                        <a:t>Desition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statistics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Aritmetisc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mean</a:t>
                      </a:r>
                      <a:r>
                        <a:rPr lang="nb-NO" sz="1400" baseline="0" dirty="0"/>
                        <a:t>, </a:t>
                      </a:r>
                      <a:r>
                        <a:rPr lang="nb-NO" sz="1400" baseline="0" dirty="0" err="1"/>
                        <a:t>cumulative</a:t>
                      </a:r>
                      <a:r>
                        <a:rPr lang="nb-NO" sz="1400" baseline="0" dirty="0"/>
                        <a:t> </a:t>
                      </a:r>
                      <a:r>
                        <a:rPr lang="nb-NO" sz="1400" baseline="0" dirty="0" err="1"/>
                        <a:t>exposure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Geometric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mean</a:t>
                      </a:r>
                      <a:r>
                        <a:rPr lang="nb-NO" sz="1400" dirty="0"/>
                        <a:t>, 95-persentil</a:t>
                      </a:r>
                      <a:r>
                        <a:rPr lang="nb-NO" sz="1400" baseline="0" dirty="0"/>
                        <a:t>, </a:t>
                      </a:r>
                      <a:r>
                        <a:rPr lang="en-GB" sz="1400" dirty="0"/>
                        <a:t>X</a:t>
                      </a:r>
                      <a:r>
                        <a:rPr lang="en-GB" sz="1400" baseline="-25000" dirty="0"/>
                        <a:t>(0.95.0.70) 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Direct </a:t>
                      </a:r>
                      <a:r>
                        <a:rPr lang="nb-NO" sz="1400" dirty="0" err="1"/>
                        <a:t>comparison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with</a:t>
                      </a:r>
                      <a:r>
                        <a:rPr lang="nb-NO" sz="1400" dirty="0"/>
                        <a:t> trigger </a:t>
                      </a:r>
                      <a:r>
                        <a:rPr lang="nb-NO" sz="1400" dirty="0" err="1"/>
                        <a:t>value</a:t>
                      </a:r>
                      <a:endParaRPr lang="nb-NO" sz="1400" dirty="0"/>
                    </a:p>
                    <a:p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001551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nb-NO" sz="1400" dirty="0" err="1"/>
                        <a:t>What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characterizes</a:t>
                      </a:r>
                      <a:r>
                        <a:rPr lang="nb-NO" sz="1400" dirty="0"/>
                        <a:t> a </a:t>
                      </a:r>
                      <a:r>
                        <a:rPr lang="nb-NO" sz="1400" dirty="0" err="1"/>
                        <a:t>deviation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err="1"/>
                        <a:t>Regular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fullshift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exposure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with</a:t>
                      </a:r>
                      <a:r>
                        <a:rPr lang="nb-NO" sz="1400" dirty="0"/>
                        <a:t> HC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err="1"/>
                        <a:t>Sporadically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fullshift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exposure</a:t>
                      </a:r>
                      <a:r>
                        <a:rPr lang="nb-NO" sz="1400" dirty="0"/>
                        <a:t> &gt; OEL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err="1"/>
                        <a:t>Sporadically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task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exposure</a:t>
                      </a:r>
                      <a:r>
                        <a:rPr lang="nb-NO" sz="1400" dirty="0"/>
                        <a:t> &gt;  trigger </a:t>
                      </a:r>
                      <a:r>
                        <a:rPr lang="nb-NO" sz="1400" dirty="0" err="1"/>
                        <a:t>value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9619024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nb-NO" sz="1400" dirty="0" err="1"/>
                        <a:t>Cumulative</a:t>
                      </a:r>
                      <a:r>
                        <a:rPr lang="nb-NO" sz="1400" dirty="0"/>
                        <a:t> lifte time </a:t>
                      </a:r>
                      <a:r>
                        <a:rPr lang="nb-NO" sz="1400" dirty="0" err="1"/>
                        <a:t>exposure</a:t>
                      </a:r>
                      <a:endParaRPr lang="nb-NO" sz="1400" dirty="0"/>
                    </a:p>
                    <a:p>
                      <a:r>
                        <a:rPr lang="nb-NO" sz="1400" dirty="0"/>
                        <a:t>(40 </a:t>
                      </a:r>
                      <a:r>
                        <a:rPr lang="nb-NO" sz="1400" dirty="0" err="1"/>
                        <a:t>year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with</a:t>
                      </a:r>
                      <a:r>
                        <a:rPr lang="nb-NO" sz="1400" dirty="0"/>
                        <a:t>  «</a:t>
                      </a:r>
                      <a:r>
                        <a:rPr lang="nb-NO" sz="1400" dirty="0" err="1"/>
                        <a:t>acceptable</a:t>
                      </a:r>
                      <a:r>
                        <a:rPr lang="nb-NO" sz="1400" dirty="0"/>
                        <a:t>»  </a:t>
                      </a:r>
                      <a:r>
                        <a:rPr lang="nb-NO" sz="1400" dirty="0" err="1"/>
                        <a:t>exposure</a:t>
                      </a:r>
                      <a:r>
                        <a:rPr lang="nb-NO" sz="140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20</a:t>
                      </a:r>
                      <a:r>
                        <a:rPr lang="nb-NO" sz="1400" baseline="0" dirty="0"/>
                        <a:t> </a:t>
                      </a:r>
                      <a:r>
                        <a:rPr lang="nb-NO" sz="1400" dirty="0" err="1"/>
                        <a:t>ppm</a:t>
                      </a:r>
                      <a:r>
                        <a:rPr lang="nb-NO" sz="1400" dirty="0"/>
                        <a:t>*</a:t>
                      </a:r>
                      <a:r>
                        <a:rPr lang="nb-NO" sz="1400" dirty="0" err="1"/>
                        <a:t>year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&lt; 4.8-14</a:t>
                      </a:r>
                      <a:r>
                        <a:rPr lang="nb-NO" sz="1400" baseline="0" dirty="0"/>
                        <a:t> </a:t>
                      </a:r>
                      <a:r>
                        <a:rPr lang="nb-NO" sz="1400" baseline="0" dirty="0" err="1"/>
                        <a:t>ppm</a:t>
                      </a:r>
                      <a:r>
                        <a:rPr lang="nb-NO" sz="1400" baseline="0" dirty="0"/>
                        <a:t>*</a:t>
                      </a:r>
                      <a:r>
                        <a:rPr lang="nb-NO" sz="1400" baseline="0" dirty="0" err="1"/>
                        <a:t>year</a:t>
                      </a:r>
                      <a:endParaRPr lang="nb-NO" sz="14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&lt; 0.2 </a:t>
                      </a:r>
                      <a:r>
                        <a:rPr lang="nb-NO" sz="1400" dirty="0" err="1"/>
                        <a:t>ppm</a:t>
                      </a:r>
                      <a:r>
                        <a:rPr lang="nb-NO" sz="1400" dirty="0"/>
                        <a:t>*</a:t>
                      </a:r>
                      <a:r>
                        <a:rPr lang="nb-NO" sz="1400" dirty="0" err="1"/>
                        <a:t>year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563638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77" y="5064431"/>
            <a:ext cx="2219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* ACGIH TLV for </a:t>
            </a:r>
            <a:r>
              <a:rPr lang="nb-NO" sz="1400" dirty="0" err="1"/>
              <a:t>benzene</a:t>
            </a:r>
            <a:endParaRPr lang="nb-NO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400" y="69661"/>
            <a:ext cx="2116521" cy="11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7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Barrier </a:t>
            </a:r>
            <a:r>
              <a:rPr lang="nb-NO" b="1" dirty="0" err="1"/>
              <a:t>requirements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4" y="1223510"/>
            <a:ext cx="8048625" cy="4770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Depends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selected</a:t>
            </a:r>
            <a:r>
              <a:rPr lang="nb-NO" dirty="0"/>
              <a:t> </a:t>
            </a:r>
            <a:r>
              <a:rPr lang="nb-NO" dirty="0" err="1"/>
              <a:t>perspektive</a:t>
            </a:r>
            <a:r>
              <a:rPr lang="nb-NO" dirty="0"/>
              <a:t> og </a:t>
            </a:r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method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385763" indent="-385763">
              <a:buAutoNum type="alphaUcParenR"/>
            </a:pPr>
            <a:r>
              <a:rPr lang="nb-NO" sz="1500" dirty="0"/>
              <a:t>A </a:t>
            </a:r>
            <a:r>
              <a:rPr lang="nb-NO" sz="1500" dirty="0" err="1"/>
              <a:t>retrospective</a:t>
            </a:r>
            <a:r>
              <a:rPr lang="nb-NO" sz="1500" dirty="0"/>
              <a:t> </a:t>
            </a:r>
            <a:r>
              <a:rPr lang="nb-NO" sz="1500" dirty="0" err="1"/>
              <a:t>assessment</a:t>
            </a:r>
            <a:r>
              <a:rPr lang="nb-NO" sz="1500" dirty="0"/>
              <a:t> </a:t>
            </a:r>
            <a:r>
              <a:rPr lang="nb-NO" sz="1500" dirty="0" err="1"/>
              <a:t>compared</a:t>
            </a:r>
            <a:r>
              <a:rPr lang="nb-NO" sz="1500" dirty="0"/>
              <a:t> to 20 </a:t>
            </a:r>
            <a:r>
              <a:rPr lang="nb-NO" sz="1500" dirty="0" err="1"/>
              <a:t>ppm</a:t>
            </a:r>
            <a:r>
              <a:rPr lang="nb-NO" sz="1500" dirty="0"/>
              <a:t>*</a:t>
            </a:r>
            <a:r>
              <a:rPr lang="nb-NO" sz="1500" dirty="0" err="1"/>
              <a:t>year</a:t>
            </a:r>
            <a:r>
              <a:rPr lang="nb-NO" sz="1500" dirty="0"/>
              <a:t>, or </a:t>
            </a:r>
          </a:p>
          <a:p>
            <a:pPr marL="385763" indent="-385763">
              <a:buAutoNum type="alphaUcParenR"/>
            </a:pPr>
            <a:r>
              <a:rPr lang="nb-NO" sz="1500" dirty="0"/>
              <a:t>Woker </a:t>
            </a:r>
            <a:r>
              <a:rPr lang="nb-NO" sz="1500" dirty="0" err="1"/>
              <a:t>protection</a:t>
            </a:r>
            <a:r>
              <a:rPr lang="nb-NO" sz="1500" dirty="0"/>
              <a:t> (NOROG 131) 0.05 </a:t>
            </a:r>
            <a:r>
              <a:rPr lang="nb-NO" sz="1500" dirty="0" err="1"/>
              <a:t>ppm</a:t>
            </a:r>
            <a:r>
              <a:rPr lang="nb-NO" sz="1500" dirty="0"/>
              <a:t> (spot sampling)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754" y="4115523"/>
            <a:ext cx="5484267" cy="18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14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815" y="1543816"/>
            <a:ext cx="4537235" cy="30248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476" y="262414"/>
            <a:ext cx="8748534" cy="994172"/>
          </a:xfrm>
        </p:spPr>
        <p:txBody>
          <a:bodyPr/>
          <a:lstStyle/>
          <a:p>
            <a:r>
              <a:rPr lang="en-GB" dirty="0"/>
              <a:t>Exposure influencing factors. </a:t>
            </a:r>
            <a:br>
              <a:rPr lang="en-GB" dirty="0"/>
            </a:br>
            <a:r>
              <a:rPr lang="en-GB" dirty="0"/>
              <a:t>EXAMPLE WIND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568934"/>
              </p:ext>
            </p:extLst>
          </p:nvPr>
        </p:nvGraphicFramePr>
        <p:xfrm>
          <a:off x="500314" y="1956547"/>
          <a:ext cx="2547686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110">
                  <a:extLst>
                    <a:ext uri="{9D8B030D-6E8A-4147-A177-3AD203B41FA5}">
                      <a16:colId xmlns:a16="http://schemas.microsoft.com/office/drawing/2014/main" val="1175469287"/>
                    </a:ext>
                  </a:extLst>
                </a:gridCol>
                <a:gridCol w="1343576">
                  <a:extLst>
                    <a:ext uri="{9D8B030D-6E8A-4147-A177-3AD203B41FA5}">
                      <a16:colId xmlns:a16="http://schemas.microsoft.com/office/drawing/2014/main" val="184857913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nb-NO" sz="1400" dirty="0"/>
                        <a:t>Wind speed  (m/s)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noProof="0" dirty="0"/>
                        <a:t>Influence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816096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/>
                        <a:t>&lt; 2 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Lav</a:t>
                      </a:r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74682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/>
                        <a:t>2-5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Moderat</a:t>
                      </a:r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5824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400"/>
                        <a:t>5-10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Høy</a:t>
                      </a:r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172138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/>
                        <a:t>&gt;10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Høy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4983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476" y="4937607"/>
            <a:ext cx="3828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80 % OF THE TIME &gt; 5 m/s</a:t>
            </a:r>
          </a:p>
        </p:txBody>
      </p:sp>
    </p:spTree>
    <p:extLst>
      <p:ext uri="{BB962C8B-B14F-4D97-AF65-F5344CB8AC3E}">
        <p14:creationId xmlns:p14="http://schemas.microsoft.com/office/powerpoint/2010/main" val="2181364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93" y="330994"/>
            <a:ext cx="8359028" cy="994172"/>
          </a:xfrm>
        </p:spPr>
        <p:txBody>
          <a:bodyPr>
            <a:normAutofit/>
          </a:bodyPr>
          <a:lstStyle/>
          <a:p>
            <a:r>
              <a:rPr lang="nb-NO" altLang="en-US" sz="2800" dirty="0">
                <a:ea typeface="Calibri" panose="020F0502020204030204" pitchFamily="34" charset="0"/>
              </a:rPr>
              <a:t>Laboratory </a:t>
            </a:r>
            <a:r>
              <a:rPr lang="nb-NO" altLang="en-US" sz="2800" dirty="0" err="1">
                <a:ea typeface="Calibri" panose="020F0502020204030204" pitchFamily="34" charset="0"/>
              </a:rPr>
              <a:t>worker</a:t>
            </a:r>
            <a:br>
              <a:rPr lang="nb-NO" altLang="en-US" sz="2800" dirty="0">
                <a:ea typeface="Calibri" panose="020F0502020204030204" pitchFamily="34" charset="0"/>
              </a:rPr>
            </a:br>
            <a:r>
              <a:rPr lang="nb-NO" altLang="en-US" sz="2800" dirty="0">
                <a:ea typeface="Calibri" panose="020F0502020204030204" pitchFamily="34" charset="0"/>
              </a:rPr>
              <a:t>Simulert (Monte Carlo) daglig eksponering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16" y="2187057"/>
            <a:ext cx="5515082" cy="374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53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" y="286885"/>
            <a:ext cx="8839200" cy="936625"/>
          </a:xfrm>
        </p:spPr>
        <p:txBody>
          <a:bodyPr/>
          <a:lstStyle/>
          <a:p>
            <a:r>
              <a:rPr lang="nb-NO" dirty="0"/>
              <a:t>Different </a:t>
            </a:r>
            <a:r>
              <a:rPr lang="nb-NO" dirty="0" err="1"/>
              <a:t>assessments</a:t>
            </a:r>
            <a:r>
              <a:rPr lang="nb-NO" dirty="0"/>
              <a:t> – different </a:t>
            </a:r>
            <a:r>
              <a:rPr lang="nb-NO" dirty="0" err="1"/>
              <a:t>conclusions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72906" cy="269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846">
                  <a:extLst>
                    <a:ext uri="{9D8B030D-6E8A-4147-A177-3AD203B41FA5}">
                      <a16:colId xmlns:a16="http://schemas.microsoft.com/office/drawing/2014/main" val="1443720670"/>
                    </a:ext>
                  </a:extLst>
                </a:gridCol>
                <a:gridCol w="1634590">
                  <a:extLst>
                    <a:ext uri="{9D8B030D-6E8A-4147-A177-3AD203B41FA5}">
                      <a16:colId xmlns:a16="http://schemas.microsoft.com/office/drawing/2014/main" val="2989936140"/>
                    </a:ext>
                  </a:extLst>
                </a:gridCol>
                <a:gridCol w="1071319">
                  <a:extLst>
                    <a:ext uri="{9D8B030D-6E8A-4147-A177-3AD203B41FA5}">
                      <a16:colId xmlns:a16="http://schemas.microsoft.com/office/drawing/2014/main" val="680950266"/>
                    </a:ext>
                  </a:extLst>
                </a:gridCol>
                <a:gridCol w="949829">
                  <a:extLst>
                    <a:ext uri="{9D8B030D-6E8A-4147-A177-3AD203B41FA5}">
                      <a16:colId xmlns:a16="http://schemas.microsoft.com/office/drawing/2014/main" val="2624468228"/>
                    </a:ext>
                  </a:extLst>
                </a:gridCol>
                <a:gridCol w="883562">
                  <a:extLst>
                    <a:ext uri="{9D8B030D-6E8A-4147-A177-3AD203B41FA5}">
                      <a16:colId xmlns:a16="http://schemas.microsoft.com/office/drawing/2014/main" val="2558341884"/>
                    </a:ext>
                  </a:extLst>
                </a:gridCol>
                <a:gridCol w="485960">
                  <a:extLst>
                    <a:ext uri="{9D8B030D-6E8A-4147-A177-3AD203B41FA5}">
                      <a16:colId xmlns:a16="http://schemas.microsoft.com/office/drawing/2014/main" val="3300807558"/>
                    </a:ext>
                  </a:extLst>
                </a:gridCol>
                <a:gridCol w="524615">
                  <a:extLst>
                    <a:ext uri="{9D8B030D-6E8A-4147-A177-3AD203B41FA5}">
                      <a16:colId xmlns:a16="http://schemas.microsoft.com/office/drawing/2014/main" val="2846591674"/>
                    </a:ext>
                  </a:extLst>
                </a:gridCol>
                <a:gridCol w="647989">
                  <a:extLst>
                    <a:ext uri="{9D8B030D-6E8A-4147-A177-3AD203B41FA5}">
                      <a16:colId xmlns:a16="http://schemas.microsoft.com/office/drawing/2014/main" val="3004542644"/>
                    </a:ext>
                  </a:extLst>
                </a:gridCol>
                <a:gridCol w="390196">
                  <a:extLst>
                    <a:ext uri="{9D8B030D-6E8A-4147-A177-3AD203B41FA5}">
                      <a16:colId xmlns:a16="http://schemas.microsoft.com/office/drawing/2014/main" val="26471576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nb-NO" sz="1200"/>
                        <a:t>Stilling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Frekvens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Varighet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Intensitet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/>
                        <a:t>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/>
                        <a:t>R-8t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/>
                        <a:t>R-15m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/>
                        <a:t>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00838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200"/>
                        <a:t>Mekaniker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Inspeksjons av </a:t>
                      </a:r>
                      <a:r>
                        <a:rPr lang="nb-NO" sz="1200" err="1"/>
                        <a:t>flowline</a:t>
                      </a:r>
                      <a:endParaRPr lang="nb-NO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Ukentlig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10 timer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Lav-Høy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2353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Inspeksjon av syklon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Årlig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10 timer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Lav-Høy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00844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Inspeksjon</a:t>
                      </a:r>
                      <a:r>
                        <a:rPr lang="nb-NO" sz="1200" baseline="0"/>
                        <a:t> av separatorer</a:t>
                      </a:r>
                      <a:endParaRPr lang="nb-NO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2-3 år (</a:t>
                      </a:r>
                      <a:r>
                        <a:rPr lang="nb-NO" sz="1200" err="1"/>
                        <a:t>shutdown</a:t>
                      </a:r>
                      <a:r>
                        <a:rPr lang="nb-NO" sz="120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2-3 timer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Lav-Høy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5251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b-NO" sz="1200"/>
                        <a:t>Prosessteknikker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Skifte filter på plateseparator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Ukentlig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1 time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Lav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508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Prøvetaking av råolje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Hvert</a:t>
                      </a:r>
                      <a:r>
                        <a:rPr lang="nb-NO" sz="1200" baseline="0"/>
                        <a:t> k</a:t>
                      </a:r>
                      <a:r>
                        <a:rPr lang="nb-NO" sz="1200"/>
                        <a:t>vartal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7-8 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Lav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4614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Prøvetaking av produsert vann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Daglig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15 min</a:t>
                      </a:r>
                    </a:p>
                    <a:p>
                      <a:endParaRPr lang="nb-NO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Lav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623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200" err="1"/>
                        <a:t>Laboratorie</a:t>
                      </a:r>
                      <a:r>
                        <a:rPr lang="nb-NO" sz="1200"/>
                        <a:t> </a:t>
                      </a:r>
                      <a:r>
                        <a:rPr lang="nb-NO" sz="1200" err="1"/>
                        <a:t>ing.</a:t>
                      </a:r>
                      <a:endParaRPr lang="nb-NO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Prøvetaking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Daglig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30 -160 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Lav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7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211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41D26A-E16A-1148-9E33-453BEC67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 benzene and mercury exposure offshore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655CD-1BA1-A440-A2C4-8D7BB224C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544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altLang="nb-NO" dirty="0"/>
            </a:br>
            <a:r>
              <a:rPr lang="nb-NO" altLang="nb-NO" dirty="0"/>
              <a:t>Mercury</a:t>
            </a:r>
            <a:br>
              <a:rPr lang="nb-NO" altLang="nb-NO" dirty="0"/>
            </a:br>
            <a:endParaRPr lang="nb-NO" altLang="nb-NO" dirty="0"/>
          </a:p>
        </p:txBody>
      </p:sp>
      <p:sp>
        <p:nvSpPr>
          <p:cNvPr id="22531" name="Plassholder for innhold 2"/>
          <p:cNvSpPr>
            <a:spLocks noGrp="1"/>
          </p:cNvSpPr>
          <p:nvPr>
            <p:ph idx="1"/>
          </p:nvPr>
        </p:nvSpPr>
        <p:spPr>
          <a:xfrm>
            <a:off x="683568" y="1268413"/>
            <a:ext cx="8074670" cy="5329237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nb-NO" altLang="nb-NO" sz="2800" dirty="0"/>
              <a:t>In all </a:t>
            </a:r>
            <a:r>
              <a:rPr lang="nb-NO" altLang="nb-NO" sz="2800" dirty="0" err="1"/>
              <a:t>oil</a:t>
            </a:r>
            <a:r>
              <a:rPr lang="nb-NO" altLang="nb-NO" sz="2800" dirty="0"/>
              <a:t> and gas </a:t>
            </a:r>
            <a:r>
              <a:rPr lang="nb-NO" altLang="nb-NO" sz="2800" dirty="0" err="1"/>
              <a:t>streems</a:t>
            </a:r>
            <a:r>
              <a:rPr lang="nb-NO" altLang="nb-NO" sz="2800" dirty="0"/>
              <a:t> </a:t>
            </a:r>
          </a:p>
          <a:p>
            <a:pPr marL="0" indent="0">
              <a:buFontTx/>
              <a:buNone/>
            </a:pPr>
            <a:r>
              <a:rPr lang="nb-NO" altLang="nb-NO" sz="2800" dirty="0"/>
              <a:t>Large </a:t>
            </a:r>
            <a:r>
              <a:rPr lang="nb-NO" altLang="nb-NO" sz="2800" dirty="0" err="1"/>
              <a:t>variation</a:t>
            </a:r>
            <a:r>
              <a:rPr lang="nb-NO" altLang="nb-NO" sz="2800" dirty="0"/>
              <a:t> </a:t>
            </a:r>
            <a:r>
              <a:rPr lang="nb-NO" altLang="nb-NO" sz="2800" dirty="0" err="1"/>
              <a:t>between</a:t>
            </a:r>
            <a:r>
              <a:rPr lang="nb-NO" altLang="nb-NO" sz="2800" dirty="0"/>
              <a:t> </a:t>
            </a:r>
            <a:r>
              <a:rPr lang="nb-NO" altLang="nb-NO" sz="2800" dirty="0" err="1"/>
              <a:t>wells</a:t>
            </a:r>
            <a:endParaRPr lang="nb-NO" altLang="nb-NO" sz="2800" dirty="0"/>
          </a:p>
          <a:p>
            <a:pPr marL="0" indent="0">
              <a:buFontTx/>
              <a:buNone/>
            </a:pPr>
            <a:r>
              <a:rPr lang="nb-NO" altLang="nb-NO" sz="2800" dirty="0" err="1"/>
              <a:t>Accumulates</a:t>
            </a:r>
            <a:r>
              <a:rPr lang="nb-NO" altLang="nb-NO" sz="2800" dirty="0"/>
              <a:t> in all </a:t>
            </a:r>
            <a:r>
              <a:rPr lang="nb-NO" altLang="nb-NO" sz="2800" dirty="0" err="1"/>
              <a:t>process</a:t>
            </a:r>
            <a:r>
              <a:rPr lang="nb-NO" altLang="nb-NO" sz="2800" dirty="0"/>
              <a:t> </a:t>
            </a:r>
            <a:r>
              <a:rPr lang="nb-NO" altLang="nb-NO" sz="2800" dirty="0" err="1"/>
              <a:t>equipment</a:t>
            </a:r>
            <a:r>
              <a:rPr lang="nb-NO" altLang="nb-NO" sz="2800" dirty="0"/>
              <a:t> </a:t>
            </a:r>
          </a:p>
          <a:p>
            <a:pPr marL="0" indent="0">
              <a:buFontTx/>
              <a:buNone/>
            </a:pPr>
            <a:endParaRPr lang="nb-NO" altLang="nb-NO" sz="2800" dirty="0"/>
          </a:p>
          <a:p>
            <a:pPr marL="0" indent="0">
              <a:buFontTx/>
              <a:buNone/>
            </a:pPr>
            <a:r>
              <a:rPr lang="nb-NO" altLang="nb-NO" sz="2800" b="1" dirty="0"/>
              <a:t>Different forms </a:t>
            </a:r>
          </a:p>
          <a:p>
            <a:r>
              <a:rPr lang="nb-NO" altLang="nb-NO" sz="2800" dirty="0"/>
              <a:t>Hg - </a:t>
            </a:r>
            <a:r>
              <a:rPr lang="nb-NO" altLang="nb-NO" sz="2800" dirty="0" err="1"/>
              <a:t>Metalic</a:t>
            </a:r>
            <a:r>
              <a:rPr lang="nb-NO" altLang="nb-NO" sz="2800" dirty="0"/>
              <a:t>, </a:t>
            </a:r>
          </a:p>
          <a:p>
            <a:r>
              <a:rPr lang="nb-NO" altLang="nb-NO" sz="2800" dirty="0" err="1"/>
              <a:t>Sulfides</a:t>
            </a:r>
            <a:r>
              <a:rPr lang="nb-NO" altLang="nb-NO" sz="2800" dirty="0"/>
              <a:t> and </a:t>
            </a:r>
            <a:r>
              <a:rPr lang="nb-NO" altLang="nb-NO" sz="2800" dirty="0" err="1"/>
              <a:t>oxides</a:t>
            </a:r>
            <a:r>
              <a:rPr lang="nb-NO" altLang="nb-NO" sz="2800" dirty="0"/>
              <a:t> </a:t>
            </a:r>
          </a:p>
          <a:p>
            <a:r>
              <a:rPr lang="nb-NO" altLang="nb-NO" sz="2800" dirty="0" err="1"/>
              <a:t>Organic</a:t>
            </a:r>
            <a:r>
              <a:rPr lang="nb-NO" altLang="nb-NO" sz="2800" dirty="0"/>
              <a:t> </a:t>
            </a:r>
            <a:r>
              <a:rPr lang="nb-NO" altLang="nb-NO" sz="2800" dirty="0" err="1"/>
              <a:t>mercury</a:t>
            </a:r>
            <a:r>
              <a:rPr lang="nb-NO" altLang="nb-NO" sz="2800" dirty="0"/>
              <a:t> </a:t>
            </a:r>
          </a:p>
          <a:p>
            <a:pPr>
              <a:buFontTx/>
              <a:buNone/>
            </a:pPr>
            <a:endParaRPr lang="nb-NO" altLang="nb-NO" sz="1400" b="1" dirty="0"/>
          </a:p>
          <a:p>
            <a:pPr>
              <a:buFontTx/>
              <a:buNone/>
            </a:pPr>
            <a:endParaRPr lang="nb-NO" altLang="nb-NO" sz="1400" b="1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8" t="39348" r="22964" b="49998"/>
          <a:stretch>
            <a:fillRect/>
          </a:stretch>
        </p:blipFill>
        <p:spPr bwMode="auto">
          <a:xfrm>
            <a:off x="7853236" y="4565404"/>
            <a:ext cx="1038482" cy="103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FF13E34-11CD-494B-93E8-A3F92AA7D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8" t="49304" r="48209" b="40868"/>
          <a:stretch>
            <a:fillRect/>
          </a:stretch>
        </p:blipFill>
        <p:spPr bwMode="auto">
          <a:xfrm>
            <a:off x="5730865" y="4598117"/>
            <a:ext cx="1081394" cy="9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2A94DC-B444-7849-BB87-819B04440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641" y="4565404"/>
            <a:ext cx="966607" cy="96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C82B9-4752-5F40-8A49-754C990EE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107" y="4639997"/>
            <a:ext cx="852686" cy="852686"/>
          </a:xfrm>
          <a:prstGeom prst="rect">
            <a:avLst/>
          </a:prstGeom>
        </p:spPr>
      </p:pic>
      <p:pic>
        <p:nvPicPr>
          <p:cNvPr id="9" name="Picture 1040" descr="Hg found in Naphtha Hydrofiner Exchanger during Turnaround attachment 1">
            <a:extLst>
              <a:ext uri="{FF2B5EF4-FFF2-40B4-BE49-F238E27FC236}">
                <a16:creationId xmlns:a16="http://schemas.microsoft.com/office/drawing/2014/main" id="{2DE47C41-3686-9147-A770-3F9337877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88" y="686062"/>
            <a:ext cx="2214490" cy="147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753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413E5E-05C8-AC44-A335-8004A519DA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81324" y="2376436"/>
            <a:ext cx="4471035" cy="3131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E8398-6F52-1640-A327-AD0C594437CC}"/>
              </a:ext>
            </a:extLst>
          </p:cNvPr>
          <p:cNvSpPr txBox="1"/>
          <p:nvPr/>
        </p:nvSpPr>
        <p:spPr>
          <a:xfrm>
            <a:off x="2343473" y="1373573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10-20 % Loss from well to export stream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B76A4-942F-F34E-B307-67074A482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90" y="2262301"/>
            <a:ext cx="3060793" cy="3633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C6AAA80-FF9F-6447-9AB8-A2255244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of mercury in O&amp;G</a:t>
            </a:r>
          </a:p>
        </p:txBody>
      </p:sp>
    </p:spTree>
    <p:extLst>
      <p:ext uri="{BB962C8B-B14F-4D97-AF65-F5344CB8AC3E}">
        <p14:creationId xmlns:p14="http://schemas.microsoft.com/office/powerpoint/2010/main" val="20286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6885"/>
            <a:ext cx="9144000" cy="936625"/>
          </a:xfrm>
        </p:spPr>
        <p:txBody>
          <a:bodyPr/>
          <a:lstStyle/>
          <a:p>
            <a:pPr algn="ctr"/>
            <a:r>
              <a:rPr lang="nb-NO" dirty="0"/>
              <a:t>The risk </a:t>
            </a:r>
            <a:r>
              <a:rPr lang="nb-NO" dirty="0" err="1"/>
              <a:t>asssessment</a:t>
            </a:r>
            <a:r>
              <a:rPr lang="nb-NO" dirty="0"/>
              <a:t> </a:t>
            </a:r>
            <a:r>
              <a:rPr lang="nb-NO" dirty="0" err="1"/>
              <a:t>framework</a:t>
            </a:r>
            <a:r>
              <a:rPr lang="nb-NO" dirty="0"/>
              <a:t> and </a:t>
            </a:r>
            <a:r>
              <a:rPr lang="nb-NO" dirty="0" err="1"/>
              <a:t>process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(ISO 31000)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08" y="1798044"/>
            <a:ext cx="7876292" cy="409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23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529" y="286885"/>
            <a:ext cx="8325172" cy="936625"/>
          </a:xfrm>
        </p:spPr>
        <p:txBody>
          <a:bodyPr/>
          <a:lstStyle/>
          <a:p>
            <a:pPr eaLnBrk="1" hangingPunct="1"/>
            <a:r>
              <a:rPr lang="nb-NO" altLang="nb-NO" dirty="0">
                <a:solidFill>
                  <a:schemeClr val="tx2"/>
                </a:solidFill>
                <a:latin typeface="RotisSansSerif"/>
                <a:cs typeface="Arial" panose="020B0604020202020204" pitchFamily="34" charset="0"/>
              </a:rPr>
              <a:t>OEL Norway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20688" y="1439863"/>
            <a:ext cx="8391525" cy="47704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nb-NO" altLang="nb-NO" sz="2800" dirty="0"/>
              <a:t> OEL </a:t>
            </a:r>
            <a:r>
              <a:rPr lang="nb-NO" altLang="nb-NO" sz="2800" dirty="0" err="1"/>
              <a:t>metalic</a:t>
            </a:r>
            <a:r>
              <a:rPr lang="nb-NO" altLang="nb-NO" sz="2800" dirty="0"/>
              <a:t> Mercury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nb-NO" altLang="nb-NO" sz="2800" dirty="0"/>
          </a:p>
          <a:p>
            <a:pPr marL="0" indent="0" eaLnBrk="1" hangingPunct="1">
              <a:buNone/>
            </a:pPr>
            <a:r>
              <a:rPr lang="de-DE" altLang="nb-NO" sz="2800" dirty="0"/>
              <a:t>8 </a:t>
            </a:r>
            <a:r>
              <a:rPr lang="de-DE" altLang="nb-NO" sz="2800" dirty="0" err="1"/>
              <a:t>hour</a:t>
            </a:r>
            <a:r>
              <a:rPr lang="de-DE" altLang="nb-NO" sz="2800" dirty="0"/>
              <a:t> : 		0,02 mg/m</a:t>
            </a:r>
            <a:r>
              <a:rPr lang="de-DE" altLang="nb-NO" sz="2800" b="1" baseline="30000" dirty="0"/>
              <a:t>3 </a:t>
            </a:r>
            <a:r>
              <a:rPr lang="de-DE" altLang="nb-NO" sz="2800" dirty="0"/>
              <a:t> (20 µg/m</a:t>
            </a:r>
            <a:r>
              <a:rPr lang="de-DE" altLang="nb-NO" sz="2800" b="1" baseline="30000" dirty="0"/>
              <a:t>3</a:t>
            </a:r>
            <a:r>
              <a:rPr lang="de-DE" altLang="nb-NO" sz="2800" dirty="0"/>
              <a:t>)</a:t>
            </a:r>
            <a:endParaRPr lang="nb-NO" altLang="nb-NO" sz="2800" dirty="0"/>
          </a:p>
          <a:p>
            <a:pPr marL="0" indent="0" eaLnBrk="1" hangingPunct="1">
              <a:buNone/>
            </a:pPr>
            <a:r>
              <a:rPr lang="de-DE" altLang="nb-NO" sz="2800" dirty="0"/>
              <a:t>12 </a:t>
            </a:r>
            <a:r>
              <a:rPr lang="de-DE" altLang="nb-NO" sz="2800" dirty="0" err="1"/>
              <a:t>hours</a:t>
            </a:r>
            <a:r>
              <a:rPr lang="de-DE" altLang="nb-NO" sz="2800" dirty="0"/>
              <a:t>: 		0,012 mg/m</a:t>
            </a:r>
            <a:r>
              <a:rPr lang="de-DE" altLang="nb-NO" sz="2800" b="1" baseline="30000" dirty="0"/>
              <a:t>3 </a:t>
            </a:r>
            <a:r>
              <a:rPr lang="de-DE" altLang="nb-NO" sz="2800" dirty="0"/>
              <a:t>(12 µg/m</a:t>
            </a:r>
            <a:r>
              <a:rPr lang="de-DE" altLang="nb-NO" sz="2800" b="1" baseline="30000" dirty="0"/>
              <a:t>3</a:t>
            </a:r>
            <a:r>
              <a:rPr lang="de-DE" altLang="nb-NO" sz="2800" dirty="0"/>
              <a:t>)</a:t>
            </a:r>
            <a:endParaRPr lang="nb-NO" altLang="nb-NO" sz="2800" dirty="0"/>
          </a:p>
          <a:p>
            <a:pPr marL="0" indent="0" eaLnBrk="1" hangingPunct="1">
              <a:buNone/>
            </a:pPr>
            <a:r>
              <a:rPr lang="nb-NO" altLang="nb-NO" sz="2800" dirty="0"/>
              <a:t>Short term </a:t>
            </a:r>
            <a:r>
              <a:rPr lang="de-DE" altLang="nb-NO" sz="2800" dirty="0"/>
              <a:t>:	 	0,06 mg/m</a:t>
            </a:r>
            <a:r>
              <a:rPr lang="de-DE" altLang="nb-NO" sz="2800" b="1" baseline="30000" dirty="0"/>
              <a:t> 3</a:t>
            </a:r>
            <a:r>
              <a:rPr lang="de-DE" altLang="nb-NO" sz="2800" dirty="0"/>
              <a:t> (60 µg/m</a:t>
            </a:r>
            <a:r>
              <a:rPr lang="de-DE" altLang="nb-NO" sz="2800" b="1" baseline="30000" dirty="0"/>
              <a:t>3</a:t>
            </a:r>
            <a:r>
              <a:rPr lang="de-DE" altLang="nb-NO" sz="2800" dirty="0"/>
              <a:t>)</a:t>
            </a:r>
          </a:p>
          <a:p>
            <a:pPr eaLnBrk="1" hangingPunct="1"/>
            <a:endParaRPr lang="de-DE" altLang="nb-NO" sz="2800" dirty="0"/>
          </a:p>
          <a:p>
            <a:pPr marL="0" indent="0">
              <a:buNone/>
            </a:pPr>
            <a:r>
              <a:rPr lang="de-DE" altLang="nb-NO" sz="2800" dirty="0"/>
              <a:t>OBS! </a:t>
            </a:r>
          </a:p>
          <a:p>
            <a:pPr marL="0" indent="0">
              <a:buNone/>
            </a:pPr>
            <a:r>
              <a:rPr lang="de-DE" altLang="nb-NO" sz="2800" dirty="0"/>
              <a:t>1 mg = 1 000 µg = 1 000 000 </a:t>
            </a:r>
            <a:r>
              <a:rPr lang="de-DE" altLang="nb-NO" sz="2800" dirty="0" err="1"/>
              <a:t>ng</a:t>
            </a:r>
            <a:endParaRPr lang="nb-NO" altLang="nb-NO" sz="2800" dirty="0"/>
          </a:p>
        </p:txBody>
      </p:sp>
    </p:spTree>
    <p:extLst>
      <p:ext uri="{BB962C8B-B14F-4D97-AF65-F5344CB8AC3E}">
        <p14:creationId xmlns:p14="http://schemas.microsoft.com/office/powerpoint/2010/main" val="1019031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627B-693B-3344-A3ED-AE284152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CA7D1-C972-9047-B2AF-C1C1A5486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81000"/>
            <a:ext cx="7239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53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523D33-37F5-C242-801E-81F28A3A4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2" y="1645626"/>
            <a:ext cx="7684168" cy="414426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0CE06A-30CA-2442-89BB-E04EB67D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Heating of a ”clean” gas pipe (stainless steel)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89858-7B07-1243-84F9-60CF7E717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676" y="1223510"/>
            <a:ext cx="1883945" cy="14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5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55A4-F4CD-8F44-BF22-0F9885987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CD2202-8DF3-7246-81D4-21E2E78F85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8466" y="1969587"/>
            <a:ext cx="8415337" cy="3853697"/>
          </a:xfrm>
        </p:spPr>
        <p:txBody>
          <a:bodyPr>
            <a:normAutofit/>
          </a:bodyPr>
          <a:lstStyle/>
          <a:p>
            <a:r>
              <a:rPr lang="en-GB" dirty="0"/>
              <a:t>Production of oil and gas = benzene and mercury management</a:t>
            </a:r>
          </a:p>
          <a:p>
            <a:r>
              <a:rPr lang="en-GB" dirty="0"/>
              <a:t>Mercury contamination of process equipment is only a matter of time</a:t>
            </a:r>
          </a:p>
          <a:p>
            <a:r>
              <a:rPr lang="en-GB" dirty="0"/>
              <a:t>Lack of documentation - is not a proof of absence of exposure</a:t>
            </a:r>
          </a:p>
        </p:txBody>
      </p:sp>
    </p:spTree>
    <p:extLst>
      <p:ext uri="{BB962C8B-B14F-4D97-AF65-F5344CB8AC3E}">
        <p14:creationId xmlns:p14="http://schemas.microsoft.com/office/powerpoint/2010/main" val="3297371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0CA039-A604-E846-AEFE-D47989FD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5" y="1073453"/>
            <a:ext cx="7407685" cy="56171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2D87BA-B0D3-BB47-A159-6CAA4D72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NOROG Worker Protection Regime</a:t>
            </a:r>
          </a:p>
        </p:txBody>
      </p:sp>
    </p:spTree>
    <p:extLst>
      <p:ext uri="{BB962C8B-B14F-4D97-AF65-F5344CB8AC3E}">
        <p14:creationId xmlns:p14="http://schemas.microsoft.com/office/powerpoint/2010/main" val="3241187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784A-3EE5-A646-AC49-CACF91D2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rules – how to manage the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AB5CB-0344-7F45-AF17-8A5E11FF5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area</a:t>
            </a:r>
          </a:p>
          <a:p>
            <a:r>
              <a:rPr lang="en-GB" dirty="0"/>
              <a:t>By task </a:t>
            </a:r>
          </a:p>
          <a:p>
            <a:r>
              <a:rPr lang="en-GB" dirty="0"/>
              <a:t>By exposure level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Exposure limit - knowledge – predictability – training – resources – equipment - PPE</a:t>
            </a:r>
          </a:p>
        </p:txBody>
      </p:sp>
    </p:spTree>
    <p:extLst>
      <p:ext uri="{BB962C8B-B14F-4D97-AF65-F5344CB8AC3E}">
        <p14:creationId xmlns:p14="http://schemas.microsoft.com/office/powerpoint/2010/main" val="767843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FE8D-65A7-014E-B3D3-201F340B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Assigned Protection Factor - respirator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79BA-2BC7-4C4F-B539-52D521E2B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440000"/>
            <a:ext cx="8048625" cy="125507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protection obtained of 95% of the users, 95% of the time.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19C277-7F2A-BB4A-A4D0-1CF66FE33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53456"/>
              </p:ext>
            </p:extLst>
          </p:nvPr>
        </p:nvGraphicFramePr>
        <p:xfrm>
          <a:off x="2277978" y="2692843"/>
          <a:ext cx="4815807" cy="3707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9392">
                  <a:extLst>
                    <a:ext uri="{9D8B030D-6E8A-4147-A177-3AD203B41FA5}">
                      <a16:colId xmlns:a16="http://schemas.microsoft.com/office/drawing/2014/main" val="165266215"/>
                    </a:ext>
                  </a:extLst>
                </a:gridCol>
                <a:gridCol w="846415">
                  <a:extLst>
                    <a:ext uri="{9D8B030D-6E8A-4147-A177-3AD203B41FA5}">
                      <a16:colId xmlns:a16="http://schemas.microsoft.com/office/drawing/2014/main" val="3898150091"/>
                    </a:ext>
                  </a:extLst>
                </a:gridCol>
              </a:tblGrid>
              <a:tr h="23229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Type </a:t>
                      </a:r>
                      <a:r>
                        <a:rPr lang="nb-NO" sz="1200" b="1" u="none" strike="noStrike" dirty="0" err="1">
                          <a:effectLst/>
                        </a:rPr>
                        <a:t>of</a:t>
                      </a:r>
                      <a:r>
                        <a:rPr lang="nb-NO" sz="1200" b="1" u="none" strike="noStrike" dirty="0">
                          <a:effectLst/>
                        </a:rPr>
                        <a:t> respirator </a:t>
                      </a:r>
                      <a:endParaRPr lang="nb-NO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dirty="0">
                          <a:effectLst/>
                        </a:rPr>
                        <a:t>APF </a:t>
                      </a:r>
                      <a:endParaRPr lang="en-GB" b="1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6368669"/>
                  </a:ext>
                </a:extLst>
              </a:tr>
              <a:tr h="272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Half mask with fixed filter (3M </a:t>
                      </a:r>
                      <a:endParaRPr lang="en-US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>
                          <a:effectLst/>
                        </a:rPr>
                        <a:t>4  </a:t>
                      </a:r>
                      <a:endParaRPr lang="en-GB" dirty="0"/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012433524"/>
                  </a:ext>
                </a:extLst>
              </a:tr>
              <a:tr h="2722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Half mask w/ combinasjon filter (ABEK1 Hg P3 R) </a:t>
                      </a:r>
                      <a:endParaRPr lang="nb-NO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>
                          <a:effectLst/>
                        </a:rPr>
                        <a:t>10  </a:t>
                      </a:r>
                      <a:endParaRPr lang="en-GB" dirty="0"/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067444400"/>
                  </a:ext>
                </a:extLst>
              </a:tr>
              <a:tr h="2722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Full maske w/ combination filter (ABEK1 Hg P3 R) </a:t>
                      </a:r>
                      <a:endParaRPr lang="nb-NO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>
                          <a:effectLst/>
                        </a:rPr>
                        <a:t>20  </a:t>
                      </a:r>
                      <a:endParaRPr lang="en-GB" dirty="0"/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64100065"/>
                  </a:ext>
                </a:extLst>
              </a:tr>
              <a:tr h="376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Fan assisted respirator </a:t>
                      </a:r>
                      <a:endParaRPr lang="en-US" sz="1200" b="1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12097538"/>
                  </a:ext>
                </a:extLst>
              </a:tr>
              <a:tr h="2722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Shield + combination filter (ABEK1 Hg P3 R) </a:t>
                      </a:r>
                      <a:endParaRPr lang="nb-NO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>
                          <a:effectLst/>
                        </a:rPr>
                        <a:t>10  </a:t>
                      </a:r>
                      <a:endParaRPr lang="en-GB"/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94344125"/>
                  </a:ext>
                </a:extLst>
              </a:tr>
              <a:tr h="2722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Full mask w/ combination filter (ABEK1 Hg P3 R) </a:t>
                      </a:r>
                      <a:endParaRPr lang="nb-NO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>
                          <a:effectLst/>
                        </a:rPr>
                        <a:t>40  </a:t>
                      </a:r>
                      <a:endParaRPr lang="en-GB"/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98754535"/>
                  </a:ext>
                </a:extLst>
              </a:tr>
              <a:tr h="376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Fresh air supplied respirator </a:t>
                      </a:r>
                      <a:endParaRPr lang="en-US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44395489"/>
                  </a:ext>
                </a:extLst>
              </a:tr>
              <a:tr h="2722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Half mask with constant air supply</a:t>
                      </a:r>
                      <a:endParaRPr lang="nb-NO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u="none" strike="noStrike">
                          <a:effectLst/>
                        </a:rPr>
                        <a:t>50  </a:t>
                      </a:r>
                      <a:endParaRPr lang="en-GB"/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815940936"/>
                  </a:ext>
                </a:extLst>
              </a:tr>
              <a:tr h="2722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Full  mask with constant air supply</a:t>
                      </a:r>
                      <a:endParaRPr lang="nb-NO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u="none" strike="noStrike">
                          <a:effectLst/>
                        </a:rPr>
                        <a:t>250  </a:t>
                      </a:r>
                      <a:endParaRPr lang="en-GB"/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74499408"/>
                  </a:ext>
                </a:extLst>
              </a:tr>
              <a:tr h="2722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Half mask with demand air supply </a:t>
                      </a:r>
                      <a:endParaRPr lang="nb-NO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u="none" strike="noStrike">
                          <a:effectLst/>
                        </a:rPr>
                        <a:t>1000  </a:t>
                      </a:r>
                      <a:endParaRPr lang="en-GB"/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668949119"/>
                  </a:ext>
                </a:extLst>
              </a:tr>
              <a:tr h="2722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Full mask with demand air supply </a:t>
                      </a:r>
                      <a:endParaRPr lang="nb-NO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1000  </a:t>
                      </a:r>
                      <a:endParaRPr lang="en-GB" dirty="0"/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59385586"/>
                  </a:ext>
                </a:extLst>
              </a:tr>
              <a:tr h="2722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Full mask with demand air supply with over pressure </a:t>
                      </a:r>
                      <a:endParaRPr lang="nb-NO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2000  </a:t>
                      </a:r>
                      <a:endParaRPr lang="en-GB" dirty="0"/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7088579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97D8B50-2832-644E-8755-9E0CF8DA58E4}"/>
              </a:ext>
            </a:extLst>
          </p:cNvPr>
          <p:cNvSpPr txBox="1"/>
          <p:nvPr/>
        </p:nvSpPr>
        <p:spPr>
          <a:xfrm rot="19513514">
            <a:off x="4437381" y="500513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Under work</a:t>
            </a:r>
          </a:p>
        </p:txBody>
      </p:sp>
    </p:spTree>
    <p:extLst>
      <p:ext uri="{BB962C8B-B14F-4D97-AF65-F5344CB8AC3E}">
        <p14:creationId xmlns:p14="http://schemas.microsoft.com/office/powerpoint/2010/main" val="2915604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2D9D-BE42-914C-A639-A4E8F56E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 testing of respirator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8E377-F393-694B-9707-8126DE849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Qualitative </a:t>
            </a:r>
          </a:p>
          <a:p>
            <a:r>
              <a:rPr lang="en-GB" dirty="0"/>
              <a:t>Quantitative</a:t>
            </a:r>
          </a:p>
        </p:txBody>
      </p:sp>
    </p:spTree>
    <p:extLst>
      <p:ext uri="{BB962C8B-B14F-4D97-AF65-F5344CB8AC3E}">
        <p14:creationId xmlns:p14="http://schemas.microsoft.com/office/powerpoint/2010/main" val="1474152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amsco.com/gallery_images/IMG_114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068960"/>
            <a:ext cx="2289882" cy="18002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79512" y="0"/>
            <a:ext cx="5572125" cy="612775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GB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 descr="http://www.draeger-breathalyzer.com/media/productSelector/m-resultview2/accuro_st-2436-2003.jpg"/>
          <p:cNvPicPr>
            <a:picLocks noChangeAspect="1" noChangeArrowheads="1"/>
          </p:cNvPicPr>
          <p:nvPr/>
        </p:nvPicPr>
        <p:blipFill>
          <a:blip r:embed="rId4" cstate="print"/>
          <a:srcRect l="6162" t="9533" r="13731" b="10440"/>
          <a:stretch>
            <a:fillRect/>
          </a:stretch>
        </p:blipFill>
        <p:spPr bwMode="auto">
          <a:xfrm>
            <a:off x="323528" y="620688"/>
            <a:ext cx="3024336" cy="2603949"/>
          </a:xfrm>
          <a:prstGeom prst="rect">
            <a:avLst/>
          </a:prstGeom>
          <a:noFill/>
        </p:spPr>
      </p:pic>
      <p:pic>
        <p:nvPicPr>
          <p:cNvPr id="47110" name="Picture 6" descr="http://www.geotechenv.com/Images/Air_Quality/toxirae_plus_pid.jpg"/>
          <p:cNvPicPr>
            <a:picLocks noChangeAspect="1" noChangeArrowheads="1"/>
          </p:cNvPicPr>
          <p:nvPr/>
        </p:nvPicPr>
        <p:blipFill>
          <a:blip r:embed="rId5" cstate="print"/>
          <a:srcRect t="-469" r="2341" b="4214"/>
          <a:stretch>
            <a:fillRect/>
          </a:stretch>
        </p:blipFill>
        <p:spPr bwMode="auto">
          <a:xfrm>
            <a:off x="2699792" y="4193704"/>
            <a:ext cx="3168352" cy="2664296"/>
          </a:xfrm>
          <a:prstGeom prst="rect">
            <a:avLst/>
          </a:prstGeom>
          <a:noFill/>
        </p:spPr>
      </p:pic>
      <p:pic>
        <p:nvPicPr>
          <p:cNvPr id="47112" name="Picture 8" descr="http://www.yxlabor.com/uploadfile/product_small/2007117922361695.jpg"/>
          <p:cNvPicPr>
            <a:picLocks noChangeAspect="1" noChangeArrowheads="1"/>
          </p:cNvPicPr>
          <p:nvPr/>
        </p:nvPicPr>
        <p:blipFill>
          <a:blip r:embed="rId6" cstate="print"/>
          <a:srcRect l="30207" t="10119" r="26163"/>
          <a:stretch>
            <a:fillRect/>
          </a:stretch>
        </p:blipFill>
        <p:spPr bwMode="auto">
          <a:xfrm>
            <a:off x="251520" y="3212976"/>
            <a:ext cx="1368152" cy="2804315"/>
          </a:xfrm>
          <a:prstGeom prst="rect">
            <a:avLst/>
          </a:prstGeom>
          <a:noFill/>
        </p:spPr>
      </p:pic>
      <p:pic>
        <p:nvPicPr>
          <p:cNvPr id="47114" name="Picture 10" descr="http://www.skcltd.com/pumps%20and%20calibration%20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908720"/>
            <a:ext cx="2181225" cy="2981326"/>
          </a:xfrm>
          <a:prstGeom prst="rect">
            <a:avLst/>
          </a:prstGeom>
          <a:noFill/>
        </p:spPr>
      </p:pic>
      <p:pic>
        <p:nvPicPr>
          <p:cNvPr id="47116" name="Picture 12" descr="http://www.quantumscientific.ie/images/skc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0"/>
            <a:ext cx="2836554" cy="2485405"/>
          </a:xfrm>
          <a:prstGeom prst="rect">
            <a:avLst/>
          </a:prstGeom>
          <a:noFill/>
        </p:spPr>
      </p:pic>
      <p:pic>
        <p:nvPicPr>
          <p:cNvPr id="47118" name="Picture 14" descr="Filter cassette, exploded vie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564904"/>
            <a:ext cx="2628900" cy="3190876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512" y="49189"/>
            <a:ext cx="8048625" cy="936625"/>
          </a:xfrm>
        </p:spPr>
        <p:txBody>
          <a:bodyPr/>
          <a:lstStyle/>
          <a:p>
            <a:r>
              <a:rPr lang="en-GB" dirty="0"/>
              <a:t>Type measuring equipment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1776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6279" y="2020214"/>
            <a:ext cx="8048625" cy="1532611"/>
          </a:xfrm>
        </p:spPr>
        <p:txBody>
          <a:bodyPr/>
          <a:lstStyle/>
          <a:p>
            <a:pPr algn="ctr"/>
            <a:r>
              <a:rPr lang="en-US" b="0">
                <a:solidFill>
                  <a:srgbClr val="0067B1"/>
                </a:solidFill>
                <a:latin typeface="+mj-lt"/>
              </a:rPr>
              <a:t> </a:t>
            </a:r>
            <a:r>
              <a:rPr lang="en-US" sz="6600" b="0">
                <a:solidFill>
                  <a:srgbClr val="0067B1"/>
                </a:solidFill>
                <a:latin typeface="+mj-lt"/>
              </a:rPr>
              <a:t>proactima.com</a:t>
            </a:r>
            <a:endParaRPr lang="nb-NO" sz="6600" b="0">
              <a:solidFill>
                <a:srgbClr val="0067B1"/>
              </a:solidFill>
              <a:latin typeface="+mj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3870" y="3593054"/>
            <a:ext cx="8048625" cy="17752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>
                <a:solidFill>
                  <a:schemeClr val="bg1">
                    <a:lumMod val="65000"/>
                  </a:schemeClr>
                </a:solidFill>
              </a:rPr>
              <a:t>Prepared.</a:t>
            </a:r>
          </a:p>
          <a:p>
            <a:pPr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84595"/>
      </p:ext>
    </p:extLst>
  </p:cSld>
  <p:clrMapOvr>
    <a:masterClrMapping/>
  </p:clrMapOvr>
  <p:transition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2" y="188241"/>
            <a:ext cx="8967537" cy="994172"/>
          </a:xfrm>
        </p:spPr>
        <p:txBody>
          <a:bodyPr/>
          <a:lstStyle/>
          <a:p>
            <a:pPr algn="ctr"/>
            <a:r>
              <a:rPr lang="nb-NO" dirty="0" err="1"/>
              <a:t>Establish</a:t>
            </a:r>
            <a:r>
              <a:rPr lang="nb-NO" dirty="0"/>
              <a:t> </a:t>
            </a:r>
            <a:r>
              <a:rPr lang="nb-NO" dirty="0" err="1"/>
              <a:t>context</a:t>
            </a:r>
            <a:endParaRPr lang="nb-NO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23555" y="2331401"/>
            <a:ext cx="3866493" cy="1064173"/>
            <a:chOff x="2624959" y="1757855"/>
            <a:chExt cx="5155324" cy="1418897"/>
          </a:xfrm>
        </p:grpSpPr>
        <p:grpSp>
          <p:nvGrpSpPr>
            <p:cNvPr id="7" name="Group 6"/>
            <p:cNvGrpSpPr/>
            <p:nvPr/>
          </p:nvGrpSpPr>
          <p:grpSpPr>
            <a:xfrm>
              <a:off x="2624959" y="1757855"/>
              <a:ext cx="5155324" cy="993228"/>
              <a:chOff x="2624959" y="1757855"/>
              <a:chExt cx="5155324" cy="99322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950372" y="2081048"/>
                <a:ext cx="449318" cy="3468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" name="Trapezoid 4"/>
              <p:cNvSpPr/>
              <p:nvPr/>
            </p:nvSpPr>
            <p:spPr>
              <a:xfrm rot="5400000">
                <a:off x="3206312" y="1176502"/>
                <a:ext cx="993228" cy="2155933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" name="Trapezoid 5"/>
              <p:cNvSpPr/>
              <p:nvPr/>
            </p:nvSpPr>
            <p:spPr>
              <a:xfrm rot="16200000">
                <a:off x="6203074" y="1173874"/>
                <a:ext cx="993228" cy="216119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sp>
          <p:nvSpPr>
            <p:cNvPr id="9" name="Arrow: Left 8"/>
            <p:cNvSpPr/>
            <p:nvPr/>
          </p:nvSpPr>
          <p:spPr>
            <a:xfrm>
              <a:off x="3149162" y="2963917"/>
              <a:ext cx="1631731" cy="21283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Arrow: Left 9"/>
            <p:cNvSpPr/>
            <p:nvPr/>
          </p:nvSpPr>
          <p:spPr>
            <a:xfrm rot="10800000">
              <a:off x="5619093" y="2963916"/>
              <a:ext cx="1631731" cy="21283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8379" y="2701001"/>
              <a:ext cx="1554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err="1"/>
                <a:t>Retrospective</a:t>
              </a:r>
              <a:endParaRPr lang="nb-NO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21215" y="2701001"/>
              <a:ext cx="1314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err="1"/>
                <a:t>Prospective</a:t>
              </a:r>
              <a:endParaRPr lang="nb-NO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77319" y="4467705"/>
            <a:ext cx="2454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Different </a:t>
            </a:r>
            <a:r>
              <a:rPr lang="nb-NO" sz="2000" dirty="0" err="1"/>
              <a:t>contexts</a:t>
            </a:r>
            <a:r>
              <a:rPr lang="nb-NO" sz="2000" dirty="0"/>
              <a:t>  / </a:t>
            </a:r>
          </a:p>
          <a:p>
            <a:r>
              <a:rPr lang="nb-NO" sz="2000" dirty="0" err="1"/>
              <a:t>perspectives</a:t>
            </a:r>
            <a:r>
              <a:rPr lang="nb-NO" sz="2000" dirty="0"/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4061" y="4467705"/>
            <a:ext cx="43572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Medical (dose (</a:t>
            </a:r>
            <a:r>
              <a:rPr lang="nb-NO" sz="2000" dirty="0" err="1">
                <a:solidFill>
                  <a:srgbClr val="FF0000"/>
                </a:solidFill>
              </a:rPr>
              <a:t>exposure</a:t>
            </a:r>
            <a:r>
              <a:rPr lang="nb-NO" sz="2000" dirty="0">
                <a:solidFill>
                  <a:srgbClr val="FF0000"/>
                </a:solidFill>
              </a:rPr>
              <a:t>) – respons)</a:t>
            </a:r>
          </a:p>
          <a:p>
            <a:r>
              <a:rPr lang="nb-NO" sz="2000" dirty="0" err="1"/>
              <a:t>Regulatory</a:t>
            </a:r>
            <a:r>
              <a:rPr lang="nb-NO" sz="2000" dirty="0"/>
              <a:t> </a:t>
            </a:r>
            <a:r>
              <a:rPr lang="nb-NO" sz="2000" dirty="0" err="1"/>
              <a:t>Compliance</a:t>
            </a:r>
            <a:r>
              <a:rPr lang="nb-NO" sz="2000" dirty="0"/>
              <a:t> </a:t>
            </a:r>
          </a:p>
          <a:p>
            <a:r>
              <a:rPr lang="nb-NO" sz="2000" dirty="0" err="1"/>
              <a:t>Worker</a:t>
            </a:r>
            <a:r>
              <a:rPr lang="nb-NO" sz="2000" dirty="0"/>
              <a:t> </a:t>
            </a:r>
            <a:r>
              <a:rPr lang="nb-NO" sz="2000" dirty="0" err="1"/>
              <a:t>protection</a:t>
            </a:r>
            <a:r>
              <a:rPr lang="nb-NO" sz="2000" dirty="0"/>
              <a:t> (NOROG)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80CC86-67A9-8F48-A984-E5D757405986}"/>
              </a:ext>
            </a:extLst>
          </p:cNvPr>
          <p:cNvSpPr txBox="1"/>
          <p:nvPr/>
        </p:nvSpPr>
        <p:spPr>
          <a:xfrm>
            <a:off x="2832443" y="166611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Backward           Forward</a:t>
            </a:r>
          </a:p>
        </p:txBody>
      </p:sp>
    </p:spTree>
    <p:extLst>
      <p:ext uri="{BB962C8B-B14F-4D97-AF65-F5344CB8AC3E}">
        <p14:creationId xmlns:p14="http://schemas.microsoft.com/office/powerpoint/2010/main" val="135494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Regulatory</a:t>
            </a:r>
            <a:r>
              <a:rPr lang="nb-NO" b="1" dirty="0"/>
              <a:t> </a:t>
            </a:r>
            <a:r>
              <a:rPr lang="nb-NO" b="1" dirty="0" err="1"/>
              <a:t>Compliance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b-NO" dirty="0" err="1"/>
              <a:t>Qualitative</a:t>
            </a:r>
            <a:r>
              <a:rPr lang="nb-NO" dirty="0"/>
              <a:t> </a:t>
            </a:r>
            <a:r>
              <a:rPr lang="nb-NO" dirty="0" err="1"/>
              <a:t>Requirements</a:t>
            </a:r>
            <a:r>
              <a:rPr lang="nb-NO" dirty="0"/>
              <a:t> </a:t>
            </a:r>
          </a:p>
          <a:p>
            <a:pPr>
              <a:buFontTx/>
              <a:buChar char="-"/>
            </a:pPr>
            <a:r>
              <a:rPr lang="nb-NO" dirty="0" err="1"/>
              <a:t>Occupational</a:t>
            </a:r>
            <a:r>
              <a:rPr lang="nb-NO" dirty="0"/>
              <a:t> </a:t>
            </a:r>
            <a:r>
              <a:rPr lang="nb-NO" dirty="0" err="1"/>
              <a:t>Exposure</a:t>
            </a:r>
            <a:r>
              <a:rPr lang="nb-NO" dirty="0"/>
              <a:t> limits</a:t>
            </a:r>
          </a:p>
          <a:p>
            <a:pPr>
              <a:buFontTx/>
              <a:buChar char="-"/>
            </a:pPr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strategy</a:t>
            </a:r>
            <a:r>
              <a:rPr lang="nb-NO" dirty="0"/>
              <a:t> </a:t>
            </a:r>
          </a:p>
          <a:p>
            <a:pPr>
              <a:buFontTx/>
              <a:buChar char="-"/>
            </a:pPr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criteria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14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BCB1F-D917-CD45-ACCF-EA65610E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OELs Benzene (in ppm)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C2C2CE-674C-6047-9C88-973C76BDA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53152"/>
              </p:ext>
            </p:extLst>
          </p:nvPr>
        </p:nvGraphicFramePr>
        <p:xfrm>
          <a:off x="600074" y="1905084"/>
          <a:ext cx="8048625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725">
                  <a:extLst>
                    <a:ext uri="{9D8B030D-6E8A-4147-A177-3AD203B41FA5}">
                      <a16:colId xmlns:a16="http://schemas.microsoft.com/office/drawing/2014/main" val="1543045698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647345607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3258462846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3364662800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57642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8-hour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12-hour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Short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704766"/>
                  </a:ext>
                </a:extLst>
              </a:tr>
              <a:tr h="322897"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01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1.1 /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351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03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ACGIH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76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NIOSH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300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Neptune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114917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5873A2D-AE41-B440-9FF3-B092DC6E1B17}"/>
              </a:ext>
            </a:extLst>
          </p:cNvPr>
          <p:cNvSpPr/>
          <p:nvPr/>
        </p:nvSpPr>
        <p:spPr>
          <a:xfrm>
            <a:off x="4973052" y="1443789"/>
            <a:ext cx="3866147" cy="189296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6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39D1-3A68-124B-8E23-51580F2C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– requirements to our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6490D-6F55-AC4B-B1D2-276EA8CEA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Compliance assessment (no day with exposure above the OEL) (EU chemical directive)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average / long term exposure (worker register)</a:t>
            </a:r>
          </a:p>
        </p:txBody>
      </p:sp>
    </p:spTree>
    <p:extLst>
      <p:ext uri="{BB962C8B-B14F-4D97-AF65-F5344CB8AC3E}">
        <p14:creationId xmlns:p14="http://schemas.microsoft.com/office/powerpoint/2010/main" val="354892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85844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81CC70E-3385-7C4F-9FD5-DCD2D619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73" y="3155114"/>
            <a:ext cx="8049600" cy="1362075"/>
          </a:xfrm>
        </p:spPr>
        <p:txBody>
          <a:bodyPr>
            <a:normAutofit/>
          </a:bodyPr>
          <a:lstStyle/>
          <a:p>
            <a:r>
              <a:rPr lang="en-US" dirty="0"/>
              <a:t>Worker register and inclusion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66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Design">
  <a:themeElements>
    <a:clrScheme name="Proactima">
      <a:dk1>
        <a:sysClr val="windowText" lastClr="000000"/>
      </a:dk1>
      <a:lt1>
        <a:sysClr val="window" lastClr="FFFFFF"/>
      </a:lt1>
      <a:dk2>
        <a:srgbClr val="0067B1"/>
      </a:dk2>
      <a:lt2>
        <a:srgbClr val="C9CBCC"/>
      </a:lt2>
      <a:accent1>
        <a:srgbClr val="4F81BD"/>
      </a:accent1>
      <a:accent2>
        <a:srgbClr val="EF3E42"/>
      </a:accent2>
      <a:accent3>
        <a:srgbClr val="54B948"/>
      </a:accent3>
      <a:accent4>
        <a:srgbClr val="A54499"/>
      </a:accent4>
      <a:accent5>
        <a:srgbClr val="00A0AF"/>
      </a:accent5>
      <a:accent6>
        <a:srgbClr val="F89828"/>
      </a:accent6>
      <a:hlink>
        <a:srgbClr val="0000FF"/>
      </a:hlink>
      <a:folHlink>
        <a:srgbClr val="800080"/>
      </a:folHlink>
    </a:clrScheme>
    <a:fontScheme name="Default Design">
      <a:majorFont>
        <a:latin typeface="RotisSansSerif"/>
        <a:ea typeface=""/>
        <a:cs typeface="Arial"/>
      </a:majorFont>
      <a:minorFont>
        <a:latin typeface="RotisSansSerif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sjonsmal">
  <a:themeElements>
    <a:clrScheme name="Proactima">
      <a:dk1>
        <a:sysClr val="windowText" lastClr="000000"/>
      </a:dk1>
      <a:lt1>
        <a:sysClr val="window" lastClr="FFFFFF"/>
      </a:lt1>
      <a:dk2>
        <a:srgbClr val="0067B1"/>
      </a:dk2>
      <a:lt2>
        <a:srgbClr val="C9CBCC"/>
      </a:lt2>
      <a:accent1>
        <a:srgbClr val="4F81BD"/>
      </a:accent1>
      <a:accent2>
        <a:srgbClr val="EF3E42"/>
      </a:accent2>
      <a:accent3>
        <a:srgbClr val="54B948"/>
      </a:accent3>
      <a:accent4>
        <a:srgbClr val="A54499"/>
      </a:accent4>
      <a:accent5>
        <a:srgbClr val="00A0AF"/>
      </a:accent5>
      <a:accent6>
        <a:srgbClr val="F89828"/>
      </a:accent6>
      <a:hlink>
        <a:srgbClr val="0000FF"/>
      </a:hlink>
      <a:folHlink>
        <a:srgbClr val="800080"/>
      </a:folHlink>
    </a:clrScheme>
    <a:fontScheme name="Proactima P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WebTemplate xmlns="7bea5c85-413a-4c9e-991c-fc9a1625570d" xsi:nil="true"/>
    <Dokumentstatus xmlns="b5275d90-a85f-4940-8f0e-ed562cae5d07">Endelig</Dokumentstatus>
    <ProCustomerName xmlns="7bea5c85-413a-4c9e-991c-fc9a1625570d" xsi:nil="true"/>
    <ProIsClosed xmlns="7bea5c85-413a-4c9e-991c-fc9a1625570d" xsi:nil="true"/>
    <IconOverlay xmlns="http://schemas.microsoft.com/sharepoint/v4" xsi:nil="true"/>
    <ProProjectName xmlns="7bea5c85-413a-4c9e-991c-fc9a1625570d" xsi:nil="true"/>
    <Fagområde xmlns="b5275d90-a85f-4940-8f0e-ed562cae5d07">Proactima administrasjon</Fagområde>
    <Konfidensialitet xmlns="b5275d90-a85f-4940-8f0e-ed562cae5d07">Bedriftsintern</Konfidensialitet>
    <Nøkkelord xmlns="b5275d90-a85f-4940-8f0e-ed562cae5d07">proactima presentasjon standard</Nøkkelord>
    <Kategorisering xmlns="1635d165-5ad0-4bb6-b4b8-a36286c797a0">Dokumenter</Kategoriser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actima prosjektdokument" ma:contentTypeID="0x010100A0407ED596C74006ADC7EAC26C528FDF00A6D0FFBE2C33924F96D78AB995C6D335" ma:contentTypeVersion="10" ma:contentTypeDescription="Base content type for proactima project documents" ma:contentTypeScope="" ma:versionID="e15a3cc4b2e9768001cadb0a7f183c75">
  <xsd:schema xmlns:xsd="http://www.w3.org/2001/XMLSchema" xmlns:xs="http://www.w3.org/2001/XMLSchema" xmlns:p="http://schemas.microsoft.com/office/2006/metadata/properties" xmlns:ns2="1635d165-5ad0-4bb6-b4b8-a36286c797a0" xmlns:ns3="b5275d90-a85f-4940-8f0e-ed562cae5d07" xmlns:ns4="http://schemas.microsoft.com/sharepoint/v4" xmlns:ns5="7bea5c85-413a-4c9e-991c-fc9a1625570d" targetNamespace="http://schemas.microsoft.com/office/2006/metadata/properties" ma:root="true" ma:fieldsID="e054f1a58eaa604e65b876c511d5c436" ns2:_="" ns3:_="" ns4:_="" ns5:_="">
    <xsd:import namespace="1635d165-5ad0-4bb6-b4b8-a36286c797a0"/>
    <xsd:import namespace="b5275d90-a85f-4940-8f0e-ed562cae5d07"/>
    <xsd:import namespace="http://schemas.microsoft.com/sharepoint/v4"/>
    <xsd:import namespace="7bea5c85-413a-4c9e-991c-fc9a1625570d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CustomerName" minOccurs="0"/>
                <xsd:element ref="ns2:CompanyName" minOccurs="0"/>
                <xsd:element ref="ns3:Fagområde" minOccurs="0"/>
                <xsd:element ref="ns2:Kategorisering" minOccurs="0"/>
                <xsd:element ref="ns3:Dokumentstatus" minOccurs="0"/>
                <xsd:element ref="ns3:Konfidensialitet" minOccurs="0"/>
                <xsd:element ref="ns3:Nøkkelord" minOccurs="0"/>
                <xsd:element ref="ns4:IconOverlay" minOccurs="0"/>
                <xsd:element ref="ns5:ProWebTemplate" minOccurs="0"/>
                <xsd:element ref="ns5:ProIsClosed" minOccurs="0"/>
                <xsd:element ref="ns5:ProCustomerName" minOccurs="0"/>
                <xsd:element ref="ns5:ProProjec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5d165-5ad0-4bb6-b4b8-a36286c797a0" elementFormDefault="qualified">
    <xsd:import namespace="http://schemas.microsoft.com/office/2006/documentManagement/types"/>
    <xsd:import namespace="http://schemas.microsoft.com/office/infopath/2007/PartnerControls"/>
    <xsd:element name="Project" ma:index="8" nillable="true" ma:displayName="Prosjektnummer" ma:internalName="Project" ma:readOnly="true">
      <xsd:simpleType>
        <xsd:restriction base="dms:Text">
          <xsd:maxLength value="255"/>
        </xsd:restriction>
      </xsd:simpleType>
    </xsd:element>
    <xsd:element name="CustomerName" ma:index="9" nillable="true" ma:displayName="Kunde" ma:internalName="CustomerName" ma:readOnly="true">
      <xsd:simpleType>
        <xsd:restriction base="dms:Text"/>
      </xsd:simpleType>
    </xsd:element>
    <xsd:element name="CompanyName" ma:index="10" nillable="true" ma:displayName="Firmanavn" ma:internalName="CompanyName" ma:readOnly="true">
      <xsd:simpleType>
        <xsd:restriction base="dms:Text"/>
      </xsd:simpleType>
    </xsd:element>
    <xsd:element name="Kategorisering" ma:index="12" nillable="true" ma:displayName="Kategorisering" ma:description="" ma:format="Dropdown" ma:internalName="Kategorisering">
      <xsd:simpleType>
        <xsd:restriction base="dms:Choice">
          <xsd:enumeration value="Tilbud og kontrakt"/>
          <xsd:enumeration value="Korrespondanse"/>
          <xsd:enumeration value="Teknisk informasjon"/>
          <xsd:enumeration value="Dokumenter"/>
          <xsd:enumeration value="Prosjektledels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75d90-a85f-4940-8f0e-ed562cae5d07" elementFormDefault="qualified">
    <xsd:import namespace="http://schemas.microsoft.com/office/2006/documentManagement/types"/>
    <xsd:import namespace="http://schemas.microsoft.com/office/infopath/2007/PartnerControls"/>
    <xsd:element name="Fagområde" ma:index="11" nillable="true" ma:displayName="Fagområde" ma:description="" ma:format="Dropdown" ma:internalName="Fagomr_x00e5_de">
      <xsd:simpleType>
        <xsd:restriction base="dms:Choice">
          <xsd:enumeration value="Styringssystem"/>
          <xsd:enumeration value="Risikostyring"/>
          <xsd:enumeration value="Beredskap"/>
          <xsd:enumeration value="HR og Kompetansestyring"/>
          <xsd:enumeration value="Granskning"/>
          <xsd:enumeration value="Tilsyn/revisjon"/>
          <xsd:enumeration value="Teknisk sikkerhet"/>
          <xsd:enumeration value="Kultur og organisasjon"/>
          <xsd:enumeration value="Boring og brønn"/>
          <xsd:enumeration value="Media og kommunikasjon"/>
          <xsd:enumeration value="Kurs og opplæring"/>
          <xsd:enumeration value="Prosjektledelse/ -støtte"/>
          <xsd:enumeration value="Endringsledelse"/>
          <xsd:enumeration value="Ytre Miljø"/>
          <xsd:enumeration value="Helse &amp; Arbeidsmiljø"/>
          <xsd:enumeration value="Generell HMS Støtte"/>
          <xsd:enumeration value="Proactima administrasjon"/>
          <xsd:enumeration value="Yrkeshygiene"/>
        </xsd:restriction>
      </xsd:simpleType>
    </xsd:element>
    <xsd:element name="Dokumentstatus" ma:index="13" nillable="true" ma:displayName="Dokumentstatus" ma:default="Utkast" ma:description="" ma:format="Dropdown" ma:internalName="Dokumentstatus">
      <xsd:simpleType>
        <xsd:restriction base="dms:Choice">
          <xsd:enumeration value="Utkast"/>
          <xsd:enumeration value="Gjennomført QA"/>
          <xsd:enumeration value="Endelig"/>
        </xsd:restriction>
      </xsd:simpleType>
    </xsd:element>
    <xsd:element name="Konfidensialitet" ma:index="14" nillable="true" ma:displayName="Konfidensialitet" ma:default="Bedriftsintern" ma:description="" ma:format="Dropdown" ma:internalName="Konfidensialitet">
      <xsd:simpleType>
        <xsd:restriction base="dms:Choice">
          <xsd:enumeration value="Åpen"/>
          <xsd:enumeration value="Bedriftsintern"/>
          <xsd:enumeration value="Fortrolig"/>
        </xsd:restriction>
      </xsd:simpleType>
    </xsd:element>
    <xsd:element name="Nøkkelord" ma:index="15" nillable="true" ma:displayName="Nøkkelord" ma:description="" ma:internalName="N_x00f8_kkelor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a5c85-413a-4c9e-991c-fc9a1625570d" elementFormDefault="qualified">
    <xsd:import namespace="http://schemas.microsoft.com/office/2006/documentManagement/types"/>
    <xsd:import namespace="http://schemas.microsoft.com/office/infopath/2007/PartnerControls"/>
    <xsd:element name="ProWebTemplate" ma:index="17" nillable="true" ma:displayName="Web type" ma:description="Felt brukt av EventReciver - dokument får informasjon om hvilken web type dokumentet ligger i" ma:internalName="ProWebTemplate">
      <xsd:simpleType>
        <xsd:restriction base="dms:Text"/>
      </xsd:simpleType>
    </xsd:element>
    <xsd:element name="ProIsClosed" ma:index="18" nillable="true" ma:displayName="Er Lukket" ma:description="Felt brukt av EventReciver - dokument får informasjon om dokumentet ligger i lukket web" ma:internalName="ProIsClosed">
      <xsd:simpleType>
        <xsd:restriction base="dms:Boolean"/>
      </xsd:simpleType>
    </xsd:element>
    <xsd:element name="ProCustomerName" ma:index="19" nillable="true" ma:displayName="Kunde" ma:description="Felt brukt av EventReciver - dokument får informasjon om hvilken kunde dokumentet er knyttet til" ma:internalName="ProCustomerName">
      <xsd:simpleType>
        <xsd:restriction base="dms:Text"/>
      </xsd:simpleType>
    </xsd:element>
    <xsd:element name="ProProjectName" ma:index="20" nillable="true" ma:displayName="Prosjekt" ma:description="Felt brukt av EventReciver - dokument får informasjon om hvilket prosjekt dokumentet er knyttet til" ma:internalName="ProProjec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4596FB-A262-4938-AA41-8CF7406F2ACA}">
  <ds:schemaRefs>
    <ds:schemaRef ds:uri="http://schemas.microsoft.com/sharepoint/v4"/>
    <ds:schemaRef ds:uri="http://purl.org/dc/elements/1.1/"/>
    <ds:schemaRef ds:uri="7bea5c85-413a-4c9e-991c-fc9a1625570d"/>
    <ds:schemaRef ds:uri="http://purl.org/dc/dcmitype/"/>
    <ds:schemaRef ds:uri="1635d165-5ad0-4bb6-b4b8-a36286c797a0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b5275d90-a85f-4940-8f0e-ed562cae5d0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E2BA2A9-A89D-4D43-B8D3-2C3478D2E2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35d165-5ad0-4bb6-b4b8-a36286c797a0"/>
    <ds:schemaRef ds:uri="b5275d90-a85f-4940-8f0e-ed562cae5d07"/>
    <ds:schemaRef ds:uri="http://schemas.microsoft.com/sharepoint/v4"/>
    <ds:schemaRef ds:uri="7bea5c85-413a-4c9e-991c-fc9a162557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19081E-EF25-4A74-B0F5-3F04C3C313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25489</TotalTime>
  <Words>1950</Words>
  <Application>Microsoft Macintosh PowerPoint</Application>
  <PresentationFormat>On-screen Show (4:3)</PresentationFormat>
  <Paragraphs>383</Paragraphs>
  <Slides>49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-webkit-standard</vt:lpstr>
      <vt:lpstr>Arial</vt:lpstr>
      <vt:lpstr>Book Antiqua</vt:lpstr>
      <vt:lpstr>Calibri</vt:lpstr>
      <vt:lpstr>Geneva</vt:lpstr>
      <vt:lpstr>RotisSansSerif</vt:lpstr>
      <vt:lpstr>Symbol</vt:lpstr>
      <vt:lpstr>Tahoma</vt:lpstr>
      <vt:lpstr>Wingdings</vt:lpstr>
      <vt:lpstr>ZapfDingbats</vt:lpstr>
      <vt:lpstr>Default Design</vt:lpstr>
      <vt:lpstr>Presentasjonsmal</vt:lpstr>
      <vt:lpstr>think-cell Slide</vt:lpstr>
      <vt:lpstr>Worksheet</vt:lpstr>
      <vt:lpstr>Worker register and inclusion criteria   Management of Benzene &amp; Mercury exposure offshore </vt:lpstr>
      <vt:lpstr>Content</vt:lpstr>
      <vt:lpstr> Risk assessment</vt:lpstr>
      <vt:lpstr>The risk asssessment framework and process  (ISO 31000)</vt:lpstr>
      <vt:lpstr>Establish context</vt:lpstr>
      <vt:lpstr>Regulatory Compliance</vt:lpstr>
      <vt:lpstr>OELs Benzene (in ppm)</vt:lpstr>
      <vt:lpstr>Context – requirements to our strategy</vt:lpstr>
      <vt:lpstr>Worker register and inclusion criteria</vt:lpstr>
      <vt:lpstr>Content</vt:lpstr>
      <vt:lpstr>It started with ILO</vt:lpstr>
      <vt:lpstr>Examples of national implementations</vt:lpstr>
      <vt:lpstr>Norwegian Labour Inspectorate (NLI)</vt:lpstr>
      <vt:lpstr>Aim of the register (as stated by NLI)</vt:lpstr>
      <vt:lpstr>What is mend by being “exposed to”</vt:lpstr>
      <vt:lpstr>Is or can be exposed </vt:lpstr>
      <vt:lpstr>Is or can be exposed </vt:lpstr>
      <vt:lpstr>Two ways into the register (JEM and OHS)</vt:lpstr>
      <vt:lpstr>Risk assessment, cont. </vt:lpstr>
      <vt:lpstr>Annual population of exposures for one worker: 250 Worker-days per Year</vt:lpstr>
      <vt:lpstr>Hypothetical exposures for a Category 4 worker per year (OEL=1):</vt:lpstr>
      <vt:lpstr>PowerPoint Presentation</vt:lpstr>
      <vt:lpstr>Example of a possible «thrue» exposure profile</vt:lpstr>
      <vt:lpstr>Exposure profile</vt:lpstr>
      <vt:lpstr>Normal distribution</vt:lpstr>
      <vt:lpstr>Special issues</vt:lpstr>
      <vt:lpstr>2007-09 STAMI report 9/2011</vt:lpstr>
      <vt:lpstr>New assessment criteria (EN-689 (2018))</vt:lpstr>
      <vt:lpstr>«New» assessment strategy</vt:lpstr>
      <vt:lpstr>Mapping of process streams </vt:lpstr>
      <vt:lpstr>Worker protection regime (NOROG guideline 131)</vt:lpstr>
      <vt:lpstr>Comparison of the different perspectives</vt:lpstr>
      <vt:lpstr>Barrier requirements</vt:lpstr>
      <vt:lpstr>Exposure influencing factors.  EXAMPLE WIND</vt:lpstr>
      <vt:lpstr>Laboratory worker Simulert (Monte Carlo) daglig eksponering</vt:lpstr>
      <vt:lpstr>Different assessments – different conclusions</vt:lpstr>
      <vt:lpstr>Manage benzene and mercury exposure offshore</vt:lpstr>
      <vt:lpstr> Mercury </vt:lpstr>
      <vt:lpstr>Management of mercury in O&amp;G</vt:lpstr>
      <vt:lpstr>OEL Norway</vt:lpstr>
      <vt:lpstr>PowerPoint Presentation</vt:lpstr>
      <vt:lpstr>Heating of a ”clean” gas pipe (stainless steel)</vt:lpstr>
      <vt:lpstr>SUMMARY</vt:lpstr>
      <vt:lpstr>NOROG Worker Protection Regime</vt:lpstr>
      <vt:lpstr>Decision rules – how to manage the exposure</vt:lpstr>
      <vt:lpstr>Assigned Protection Factor - respirator</vt:lpstr>
      <vt:lpstr>Fit testing of respirator</vt:lpstr>
      <vt:lpstr>Type measuring equipment</vt:lpstr>
      <vt:lpstr> proactima.com</vt:lpstr>
    </vt:vector>
  </TitlesOfParts>
  <Company>Ghostwriter Design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lene</dc:creator>
  <cp:lastModifiedBy>Hans Thore Smedbold</cp:lastModifiedBy>
  <cp:revision>612</cp:revision>
  <cp:lastPrinted>2017-03-29T05:28:39Z</cp:lastPrinted>
  <dcterms:created xsi:type="dcterms:W3CDTF">2004-03-16T14:06:06Z</dcterms:created>
  <dcterms:modified xsi:type="dcterms:W3CDTF">2020-01-23T19:00:49Z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0x010100A0407ED596C74006ADC7EAC26C528FDF00A6D0FFBE2C33924F96D78AB995C6D335</vt:lpwstr>
  </property>
</Properties>
</file>