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5"/>
  </p:notesMasterIdLst>
  <p:handoutMasterIdLst>
    <p:handoutMasterId r:id="rId46"/>
  </p:handoutMasterIdLst>
  <p:sldIdLst>
    <p:sldId id="353" r:id="rId5"/>
    <p:sldId id="728" r:id="rId6"/>
    <p:sldId id="729" r:id="rId7"/>
    <p:sldId id="700" r:id="rId8"/>
    <p:sldId id="723" r:id="rId9"/>
    <p:sldId id="699" r:id="rId10"/>
    <p:sldId id="724" r:id="rId11"/>
    <p:sldId id="709" r:id="rId12"/>
    <p:sldId id="266" r:id="rId13"/>
    <p:sldId id="727" r:id="rId14"/>
    <p:sldId id="704" r:id="rId15"/>
    <p:sldId id="706" r:id="rId16"/>
    <p:sldId id="701" r:id="rId17"/>
    <p:sldId id="711" r:id="rId18"/>
    <p:sldId id="607" r:id="rId19"/>
    <p:sldId id="599" r:id="rId20"/>
    <p:sldId id="721" r:id="rId21"/>
    <p:sldId id="605" r:id="rId22"/>
    <p:sldId id="606" r:id="rId23"/>
    <p:sldId id="712" r:id="rId24"/>
    <p:sldId id="719" r:id="rId25"/>
    <p:sldId id="716" r:id="rId26"/>
    <p:sldId id="726" r:id="rId27"/>
    <p:sldId id="682" r:id="rId28"/>
    <p:sldId id="600" r:id="rId29"/>
    <p:sldId id="280" r:id="rId30"/>
    <p:sldId id="713" r:id="rId31"/>
    <p:sldId id="455" r:id="rId32"/>
    <p:sldId id="717" r:id="rId33"/>
    <p:sldId id="488" r:id="rId34"/>
    <p:sldId id="456" r:id="rId35"/>
    <p:sldId id="718" r:id="rId36"/>
    <p:sldId id="458" r:id="rId37"/>
    <p:sldId id="495" r:id="rId38"/>
    <p:sldId id="703" r:id="rId39"/>
    <p:sldId id="708" r:id="rId40"/>
    <p:sldId id="714" r:id="rId41"/>
    <p:sldId id="705" r:id="rId42"/>
    <p:sldId id="722" r:id="rId43"/>
    <p:sldId id="697" r:id="rId44"/>
  </p:sldIdLst>
  <p:sldSz cx="9144000" cy="5143500" type="screen16x9"/>
  <p:notesSz cx="6735763" cy="98663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mann S W" initials="HSW" lastIdx="3" clrIdx="0"/>
  <p:cmAuthor id="2" name="Ivar Kvadsheim" initials="IK" lastIdx="5" clrIdx="1">
    <p:extLst>
      <p:ext uri="{19B8F6BF-5375-455C-9EA6-DF929625EA0E}">
        <p15:presenceInfo xmlns:p15="http://schemas.microsoft.com/office/powerpoint/2012/main" userId="S::ivar.kvadsheim@proactima.com::78416f46-f7e9-40bb-991c-3a7018e9decf" providerId="AD"/>
      </p:ext>
    </p:extLst>
  </p:cmAuthor>
  <p:cmAuthor id="3" name="Rune Sjursen" initials="RS" lastIdx="1" clrIdx="2">
    <p:extLst>
      <p:ext uri="{19B8F6BF-5375-455C-9EA6-DF929625EA0E}">
        <p15:presenceInfo xmlns:p15="http://schemas.microsoft.com/office/powerpoint/2012/main" userId="S::rune.sjursen@proactima.com::67a0aa6b-60d6-4434-ae56-238241552240" providerId="AD"/>
      </p:ext>
    </p:extLst>
  </p:cmAuthor>
  <p:cmAuthor id="4" name="gunn-anne" initials="g" lastIdx="3" clrIdx="3">
    <p:extLst>
      <p:ext uri="{19B8F6BF-5375-455C-9EA6-DF929625EA0E}">
        <p15:presenceInfo xmlns:p15="http://schemas.microsoft.com/office/powerpoint/2012/main" userId="S::gunn-anne@yrkeshygiene.no::f4df98b2-51fc-42ef-875a-9820a7a6a1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C1"/>
    <a:srgbClr val="C7CBAC"/>
    <a:srgbClr val="4A7EBB"/>
    <a:srgbClr val="FFFB5B"/>
    <a:srgbClr val="0067B1"/>
    <a:srgbClr val="B9E1E8"/>
    <a:srgbClr val="F89828"/>
    <a:srgbClr val="C999C6"/>
    <a:srgbClr val="954ECA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8"/>
    <p:restoredTop sz="94694"/>
  </p:normalViewPr>
  <p:slideViewPr>
    <p:cSldViewPr snapToGrid="0">
      <p:cViewPr varScale="1">
        <p:scale>
          <a:sx n="154" d="100"/>
          <a:sy n="154" d="100"/>
        </p:scale>
        <p:origin x="192" y="216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932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99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932" y="937299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23ECD6-52B0-4A05-B84A-6829F7FC18A4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148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932" y="0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b-NO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102" y="4686499"/>
            <a:ext cx="4939560" cy="443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99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932" y="9372997"/>
            <a:ext cx="2918831" cy="4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BB80E1-9EE0-4375-BC13-3B21A0CB5380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2158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E58BE-767D-4749-AAC5-A28AA7F71B19}" type="slidenum">
              <a:rPr lang="nb-NO"/>
              <a:pPr>
                <a:defRPr/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9843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80E1-9EE0-4375-BC13-3B21A0CB5380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3014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80E1-9EE0-4375-BC13-3B21A0CB5380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967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80E1-9EE0-4375-BC13-3B21A0CB5380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43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BB80E1-9EE0-4375-BC13-3B21A0CB5380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48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 indeks er en mer konservativ/strengere vurderingsmetode.</a:t>
            </a:r>
          </a:p>
          <a:p>
            <a:endParaRPr lang="nb-NO" dirty="0"/>
          </a:p>
          <a:p>
            <a:r>
              <a:rPr lang="nb-NO" dirty="0" err="1"/>
              <a:t>Eadd</a:t>
            </a:r>
            <a:r>
              <a:rPr lang="nb-NO"/>
              <a:t> kan være under 1 selv om </a:t>
            </a:r>
            <a:r>
              <a:rPr lang="nb-NO" err="1"/>
              <a:t>Eindeks</a:t>
            </a:r>
            <a:r>
              <a:rPr lang="nb-NO"/>
              <a:t> er over 1.</a:t>
            </a:r>
          </a:p>
          <a:p>
            <a:endParaRPr lang="nb-NO"/>
          </a:p>
          <a:p>
            <a:r>
              <a:rPr lang="nb-NO"/>
              <a:t>C her er en </a:t>
            </a:r>
            <a:r>
              <a:rPr lang="nb-NO" err="1"/>
              <a:t>fullskiftsmåling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439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>
              <a:buFont typeface="Wingdings" panose="05000000000000000000" pitchFamily="2" charset="2"/>
              <a:buNone/>
            </a:pPr>
            <a:r>
              <a:rPr lang="nb-NO" sz="2000"/>
              <a:t>For at eksponeringen skal kunne </a:t>
            </a:r>
            <a:r>
              <a:rPr lang="nb-NO" sz="2000" err="1"/>
              <a:t>anees</a:t>
            </a:r>
            <a:r>
              <a:rPr lang="nb-NO" sz="2000"/>
              <a:t> som akseptabel: </a:t>
            </a:r>
          </a:p>
          <a:p>
            <a:pPr marL="1714500" lvl="3" indent="-342900">
              <a:buFont typeface="Wingdings" panose="05000000000000000000" pitchFamily="2" charset="2"/>
              <a:buChar char="ü"/>
            </a:pPr>
            <a:endParaRPr lang="nb-NO" sz="2000"/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nb-NO" sz="2000"/>
              <a:t>Ved forenklet undersøkelse: </a:t>
            </a:r>
            <a:r>
              <a:rPr lang="nb-NO" sz="2000" err="1"/>
              <a:t>Eadd</a:t>
            </a:r>
            <a:r>
              <a:rPr lang="nb-NO" sz="2000"/>
              <a:t> og </a:t>
            </a:r>
            <a:r>
              <a:rPr lang="nb-NO" sz="2000" err="1"/>
              <a:t>Eindex</a:t>
            </a:r>
            <a:r>
              <a:rPr lang="nb-NO" sz="2000"/>
              <a:t> må være mindre enn 0,10, 0,15 eller 0,20 ved henholdsvis 3,4 eller 5 målinger </a:t>
            </a:r>
          </a:p>
          <a:p>
            <a:pPr marL="1714500" lvl="3" indent="-342900">
              <a:buFont typeface="Wingdings" panose="05000000000000000000" pitchFamily="2" charset="2"/>
              <a:buChar char="ü"/>
            </a:pPr>
            <a:endParaRPr lang="nb-NO" sz="800"/>
          </a:p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nb-NO" sz="2000"/>
              <a:t>Ved detaljert undersøkelse:  mindre enn 1. Fordi C i regnestykket  = </a:t>
            </a:r>
            <a:r>
              <a:rPr lang="nb-NO" sz="2000" err="1"/>
              <a:t>EØK</a:t>
            </a:r>
            <a:r>
              <a:rPr lang="nb-NO" sz="2000"/>
              <a:t> for hvert enkelt stoff.</a:t>
            </a:r>
          </a:p>
          <a:p>
            <a:pPr marL="1371600" lvl="3" indent="0">
              <a:buFont typeface="Wingdings" panose="05000000000000000000" pitchFamily="2" charset="2"/>
              <a:buNone/>
            </a:pPr>
            <a:r>
              <a:rPr lang="nb-NO" sz="2000"/>
              <a:t>Akseptkriteriet detaljert: </a:t>
            </a:r>
            <a:r>
              <a:rPr lang="nb-NO" sz="2000" err="1"/>
              <a:t>EØK</a:t>
            </a:r>
            <a:r>
              <a:rPr lang="nb-NO" sz="2000"/>
              <a:t> indre enn GV.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380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Ved arbeidstid over 8 timer vil både eksponeringstiden øke, og hviletiden mellom to arbeidsøkter bli mindre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For å sikre at eksponeringen er forsvarlig i slike tilfeller bø grenseverdien reduseres.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Arbeidstilsynet anbefaler at en metode som kalles </a:t>
            </a:r>
            <a:r>
              <a:rPr lang="nb-NO" sz="1200" err="1"/>
              <a:t>Brief</a:t>
            </a:r>
            <a:r>
              <a:rPr lang="nb-NO" sz="1200"/>
              <a:t> &amp; Scala anvendes for å redusere grenseverdien.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Ved </a:t>
            </a:r>
            <a:r>
              <a:rPr lang="nb-NO" sz="1200" err="1"/>
              <a:t>Brief</a:t>
            </a:r>
            <a:r>
              <a:rPr lang="nb-NO" sz="1200"/>
              <a:t> &amp; Scala metoden regnes det ut en reduksjonsfaktor som multipliseres med grenseverdi. Man kommer da frem til ny justert grenseverdi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Reduksjonsfaktoren beregnes ved hjelp av følgende formel: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200"/>
              <a:t>Man kan også beregne en ukentlig reduksjonsfaktor dersom arbeidstakerne jobber 7 dager i uka ved hjelp av følgende formel: 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1200"/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Grenseverdien multiplisert med reduksjonsfaktoren gir den justerte grenseverdien.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120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6032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Ved arbeidstid over 8 timer vil både eksponeringstiden øke, og hviletiden mellom to arbeidsøkter bli mindre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For å sikre at eksponeringen er forsvarlig i slike tilfeller bø grenseverdien reduseres.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Arbeidstilsynet anbefaler at en metode som kalles </a:t>
            </a:r>
            <a:r>
              <a:rPr lang="nb-NO" sz="1200" err="1"/>
              <a:t>Brief</a:t>
            </a:r>
            <a:r>
              <a:rPr lang="nb-NO" sz="1200"/>
              <a:t> &amp; Scala anvendes for å redusere grenseverdien.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/>
              <a:t>Ved </a:t>
            </a:r>
            <a:r>
              <a:rPr lang="nb-NO" sz="1200" err="1"/>
              <a:t>Brief</a:t>
            </a:r>
            <a:r>
              <a:rPr lang="nb-NO" sz="1200"/>
              <a:t> &amp; Scala metoden regnes det ut en reduksjonsfaktor som multipliseres med grenseverdi. Man kommer da frem til ny justert grenseverdi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Reduksjonsfaktoren beregnes ved hjelp av følgende formel: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 sz="1200"/>
              <a:t>Man kan også beregne en ukentlig reduksjonsfaktor dersom arbeidstakerne jobber 7 dager i uka ved hjelp av følgende formel: 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1200"/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Grenseverdien multiplisert med reduksjonsfaktoren gir den justerte grenseverdien.</a:t>
            </a:r>
          </a:p>
          <a:p>
            <a:pPr marL="285750" indent="-28575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nb-NO" sz="120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20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0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For stoffer som ikke har korttidsverdi eller </a:t>
            </a:r>
            <a:r>
              <a:rPr lang="nb-NO" err="1"/>
              <a:t>takverdi</a:t>
            </a:r>
            <a:r>
              <a:rPr lang="nb-NO"/>
              <a:t> kan kortvarige overskridelser av grenseverdien tillates forutsatt at gjennomsnittskonsentrasjonen for 8-timers arbeidsdag holdes under grenseverdien.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Hvor store og hvor langvarige overskridelser som kan aksepteres, </a:t>
            </a:r>
            <a:r>
              <a:rPr lang="nb-NO" err="1"/>
              <a:t>ma</a:t>
            </a:r>
            <a:r>
              <a:rPr lang="nb-NO"/>
              <a:t>̊ vurderes i forhold til de toksiske egenskaper for </a:t>
            </a:r>
            <a:r>
              <a:rPr lang="nb-NO" err="1"/>
              <a:t>kjemikaliet</a:t>
            </a:r>
            <a:r>
              <a:rPr lang="nb-NO"/>
              <a:t> og mot de andre arbeidsmiljøfaktorene </a:t>
            </a:r>
            <a:r>
              <a:rPr lang="nb-NO" err="1"/>
              <a:t>pa</a:t>
            </a:r>
            <a:r>
              <a:rPr lang="nb-NO"/>
              <a:t>̊ arbeidsplassen som f.eks. støy, varme, med 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For stoffer hvor det ikke er fastsatt slik korttids grenseverdi eller </a:t>
            </a:r>
            <a:r>
              <a:rPr lang="nb-NO" err="1"/>
              <a:t>takverdi</a:t>
            </a:r>
            <a:r>
              <a:rPr lang="nb-NO"/>
              <a:t>, kan man benytte en tommelfingerregel som angir hvor store overskridelser av grenseverdien som kan aksepteres i perioder på opptil 15 minutter: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306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fleste analyse- og målemetoder har en nedre og øvre grense for når de kan gi et kvantifiserbart resultat. Når dette forekommer skal dette angis tydelig i målerapporten.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Verdier under nedre grense kan enten være en reell 0-verdi, eller ligge mellom 0 og den nedre grensen. Det finnes flere ulike metoder for hvordan slike verdier kan håndteres, men Arbeidstilsynet anbefaler følgende:</a:t>
            </a:r>
          </a:p>
          <a:p>
            <a:pPr lvl="0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Forenklet undersøkelse: For resultat under nedre grense benyttes nedre grense for metoden. </a:t>
            </a:r>
          </a:p>
          <a:p>
            <a:pPr lvl="0"/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 Detaljert undersøkelse: For resultat under nedre grense benyttes beta-verdier (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Ganser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Hewett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2010). Regnearket «</a:t>
            </a:r>
            <a:r>
              <a:rPr lang="nb-NO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HJELP» gir hjelp til bruk av metoden (lenke)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27EA4-EEC4-4849-9168-3880975EAB92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199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"/>
            <a:ext cx="9144001" cy="5143499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4500" y="533400"/>
            <a:ext cx="4356100" cy="1301754"/>
          </a:xfrm>
        </p:spPr>
        <p:txBody>
          <a:bodyPr anchor="b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0"/>
          </p:nvPr>
        </p:nvSpPr>
        <p:spPr>
          <a:xfrm>
            <a:off x="431800" y="1882779"/>
            <a:ext cx="4826000" cy="914400"/>
          </a:xfrm>
        </p:spPr>
        <p:txBody>
          <a:bodyPr>
            <a:normAutofit/>
          </a:bodyPr>
          <a:lstStyle>
            <a:lvl1pPr algn="l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Bilde 1" descr="Proactima_logo_2011_CMYK_pro_HVIT_active_management_no_shadow.eps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291" y="454645"/>
            <a:ext cx="2043974" cy="49088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13619" y="1994735"/>
            <a:ext cx="5100593" cy="9545556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992551" y="4280695"/>
            <a:ext cx="6574631" cy="53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600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10147E"/>
              </a:buClr>
              <a:buFont typeface="Arial" pitchFamily="34" charset="0"/>
              <a:buChar char="•"/>
              <a:defRPr/>
            </a:pPr>
            <a:endParaRPr lang="nb-NO" sz="1600" ker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10147E"/>
              </a:buClr>
              <a:buFont typeface="Arial" pitchFamily="34" charset="0"/>
              <a:buNone/>
              <a:defRPr/>
            </a:pPr>
            <a:r>
              <a:rPr lang="en-US" sz="2800" kern="0">
                <a:solidFill>
                  <a:schemeClr val="bg1"/>
                </a:solidFill>
                <a:latin typeface="Calibri" pitchFamily="34" charset="0"/>
              </a:rPr>
              <a:t>PREPARED.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05051" y="1204784"/>
            <a:ext cx="4077510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0783" y="1204783"/>
            <a:ext cx="4078166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264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05051" y="1204784"/>
            <a:ext cx="4077510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0783" y="1204783"/>
            <a:ext cx="4078166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7980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05051" y="1204784"/>
            <a:ext cx="4077510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0783" y="1204783"/>
            <a:ext cx="4078166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889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5532-638C-CF42-A712-EC7DE7A64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238A7-CE04-8440-BEE8-26F9D0115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818F-041E-6445-8FFF-F39F0AAEE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9141D-5232-3D48-ACF3-FC33C7248F83}" type="datetimeFigureOut">
              <a:rPr lang="en-GB" smtClean="0"/>
              <a:t>01/09/2020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D1475-CB08-A74C-89D7-EE43410FC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8175E-1E63-AD4D-B34F-11523F45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71CF1-DC61-5940-8ED4-B13BB80A59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3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t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69EDE178-CEC8-4BD8-BA67-596EB4283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593085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1200" y="1080000"/>
            <a:ext cx="3880800" cy="357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70000" y="1080000"/>
            <a:ext cx="3880800" cy="3577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6E5C980A-744B-4F24-904F-99A73332F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1200" y="216000"/>
            <a:ext cx="8049600" cy="70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1200" y="1080001"/>
            <a:ext cx="38808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1200" y="1560600"/>
            <a:ext cx="38808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70000" y="1080001"/>
            <a:ext cx="3880800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70000" y="1560600"/>
            <a:ext cx="38808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42FC5C4-BDD1-46D0-821C-9999C5D40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A9EF3BE4-D5EC-4928-8E78-34E5DE501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6611C47-AEDA-4173-B3D2-EE9BFFEDC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6CF9C38-649C-4EEC-8289-A7DB35656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192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71126" y="4865106"/>
            <a:ext cx="276164" cy="22178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7B24D23-C295-47FB-973F-BDB39CD8039F}" type="slidenum">
              <a:rPr lang="en-US" sz="900" smtClean="0"/>
              <a:pPr>
                <a:defRPr/>
              </a:pPr>
              <a:t>‹#›</a:t>
            </a:fld>
            <a:endParaRPr lang="en-US" sz="90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1735074" y="4821175"/>
            <a:ext cx="6240780" cy="29489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GB" sz="750" b="0" i="1" kern="1200" baseline="0" noProof="0" dirty="0" smtClean="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GB" noProof="0"/>
              <a:t>*Footnote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>
          <a:xfrm>
            <a:off x="386954" y="1163772"/>
            <a:ext cx="8370092" cy="345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Plassholder for tekst 4"/>
          <p:cNvSpPr>
            <a:spLocks noGrp="1"/>
          </p:cNvSpPr>
          <p:nvPr>
            <p:ph type="body" sz="quarter" idx="18" hasCustomPrompt="1"/>
          </p:nvPr>
        </p:nvSpPr>
        <p:spPr>
          <a:xfrm>
            <a:off x="393901" y="301447"/>
            <a:ext cx="8363147" cy="16619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Click to add optional title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386527" y="928834"/>
            <a:ext cx="8370521" cy="166199"/>
          </a:xfrm>
          <a:noFill/>
        </p:spPr>
        <p:txBody>
          <a:bodyPr/>
          <a:lstStyle>
            <a:lvl1pPr marL="0" indent="0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GB" noProof="0"/>
              <a:t>Optional subtitle</a:t>
            </a:r>
          </a:p>
        </p:txBody>
      </p:sp>
      <p:sp>
        <p:nvSpPr>
          <p:cNvPr id="16" name="Title 10"/>
          <p:cNvSpPr>
            <a:spLocks noGrp="1"/>
          </p:cNvSpPr>
          <p:nvPr>
            <p:ph type="title"/>
          </p:nvPr>
        </p:nvSpPr>
        <p:spPr>
          <a:xfrm>
            <a:off x="386527" y="480367"/>
            <a:ext cx="8370521" cy="290849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40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160C1-CA93-4BE0-8F6C-A5F0DB3D50DC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405051" y="1204784"/>
            <a:ext cx="4077510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innhold 2"/>
          <p:cNvSpPr>
            <a:spLocks noGrp="1"/>
          </p:cNvSpPr>
          <p:nvPr>
            <p:ph idx="13"/>
          </p:nvPr>
        </p:nvSpPr>
        <p:spPr>
          <a:xfrm>
            <a:off x="4660783" y="1204783"/>
            <a:ext cx="4078166" cy="3399292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771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/>
          </p:cNvPicPr>
          <p:nvPr/>
        </p:nvPicPr>
        <p:blipFill rotWithShape="1">
          <a:blip r:embed="rId15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920750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0078" y="215165"/>
            <a:ext cx="8048625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</a:t>
            </a:r>
            <a:r>
              <a:rPr lang="nb-NO" err="1"/>
              <a:t>styles</a:t>
            </a:r>
            <a:endParaRPr lang="nb-NO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0078" y="1080001"/>
            <a:ext cx="8048625" cy="357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600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62744" y="4719638"/>
            <a:ext cx="20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>
                <a:solidFill>
                  <a:schemeClr val="bg1">
                    <a:lumMod val="85000"/>
                  </a:schemeClr>
                </a:solidFill>
                <a:latin typeface="Calibri"/>
                <a:cs typeface="Calibri"/>
              </a:rPr>
              <a:t>proactima.com</a:t>
            </a:r>
          </a:p>
        </p:txBody>
      </p:sp>
      <p:pic>
        <p:nvPicPr>
          <p:cNvPr id="7" name="Picture 6"/>
          <p:cNvPicPr preferRelativeResize="0"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184" y="4744424"/>
            <a:ext cx="1231993" cy="3571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7B7062-64B6-4CCF-B1C7-2E30D3466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581" y="4766986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8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RotisSansSerif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Font typeface="Arial" pitchFamily="34" charset="0"/>
        <a:buChar char="•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Font typeface="Arial" pitchFamily="34" charset="0"/>
        <a:buChar char="•"/>
        <a:defRPr sz="2800">
          <a:solidFill>
            <a:schemeClr val="tx1"/>
          </a:solidFill>
          <a:latin typeface="Calibri" pitchFamily="34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0147E"/>
        </a:buClr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rkeshygiene.no/risiko/grenseverdier/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ok7riiwnis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rkeshygiene.no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menti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.com/ok7riiwni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0/15459624.2011.628607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ok7riiwnis" TargetMode="External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rkeshygiene.no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menti.com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roactima.com/hva-vi-gjor/helse-og-arbeidsmiljo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rkeshygiene.no/onewebmedia/Eksamensoppgave%20IO8500%20Analyse%20av%20data%20under%20rapporteringsgrensen%20Austigard%20og%20Smedbold.pdf" TargetMode="External"/><Relationship Id="rId4" Type="http://schemas.openxmlformats.org/officeDocument/2006/relationships/hyperlink" Target="https://yrkeshygiene.no/statistikk/yh-hjelp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rkeshygiene.no/risiko/grenseverdier/takverdier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sinc.co/ihda-software/" TargetMode="External"/><Relationship Id="rId2" Type="http://schemas.openxmlformats.org/officeDocument/2006/relationships/hyperlink" Target="https://expostats.ca/site/en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rkeshygiene.no/statistikk/yh-hjelp" TargetMode="External"/><Relationship Id="rId5" Type="http://schemas.openxmlformats.org/officeDocument/2006/relationships/hyperlink" Target="http://www.bsoh.be/?q=en/node/67" TargetMode="External"/><Relationship Id="rId4" Type="http://schemas.openxmlformats.org/officeDocument/2006/relationships/hyperlink" Target="https://aiha-assets.sfo2.digitaloceanspaces.com/AIHA/resources/Public-Resources/EASC-IHSTAT.xlsm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rkeshygiene.no/statistikk/yh-hjelp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oactima.com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yrkeshygiene.no/utgivelser-kurs-og-seminarer/en-689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ndard.no/no/Nettbutikk/produktkatalogen/Produktpresentasjon/?ProductID=520311" TargetMode="External"/><Relationship Id="rId2" Type="http://schemas.openxmlformats.org/officeDocument/2006/relationships/hyperlink" Target="https://www.standard.no/no/Nettbutikk/produktkatalogen/Produktpresentasjon/?ProductID=795743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7121" y="1142544"/>
            <a:ext cx="7643145" cy="1301754"/>
          </a:xfrm>
        </p:spPr>
        <p:txBody>
          <a:bodyPr>
            <a:normAutofit fontScale="90000"/>
          </a:bodyPr>
          <a:lstStyle/>
          <a:p>
            <a:r>
              <a:rPr lang="nb-NO" sz="3600" dirty="0">
                <a:latin typeface="Calibri"/>
                <a:cs typeface="Calibri"/>
              </a:rPr>
              <a:t>NYF </a:t>
            </a:r>
            <a:r>
              <a:rPr lang="nb-NO" sz="3600" dirty="0" err="1">
                <a:latin typeface="Calibri"/>
                <a:cs typeface="Calibri"/>
              </a:rPr>
              <a:t>Webinar</a:t>
            </a:r>
            <a:r>
              <a:rPr lang="nb-NO" sz="3600" dirty="0">
                <a:latin typeface="Calibri"/>
                <a:cs typeface="Calibri"/>
              </a:rPr>
              <a:t> EN 689</a:t>
            </a:r>
            <a:r>
              <a:rPr lang="nb-NO" b="0" dirty="0">
                <a:latin typeface="Calibri"/>
                <a:cs typeface="Calibri"/>
              </a:rPr>
              <a:t>​ </a:t>
            </a:r>
            <a:br>
              <a:rPr lang="nb-NO" b="0" dirty="0">
                <a:latin typeface="Calibri"/>
                <a:cs typeface="Calibri"/>
              </a:rPr>
            </a:br>
            <a:br>
              <a:rPr lang="nb-NO" b="0" dirty="0">
                <a:latin typeface="Calibri"/>
                <a:cs typeface="Calibri"/>
              </a:rPr>
            </a:br>
            <a:r>
              <a:rPr lang="en-GB" sz="2700" dirty="0"/>
              <a:t>Ny EN 689 (2019) </a:t>
            </a:r>
            <a:r>
              <a:rPr lang="en-GB" sz="2700" dirty="0" err="1"/>
              <a:t>Hva</a:t>
            </a:r>
            <a:r>
              <a:rPr lang="en-GB" sz="2700" dirty="0"/>
              <a:t> den </a:t>
            </a:r>
            <a:r>
              <a:rPr lang="en-GB" sz="2700" dirty="0" err="1"/>
              <a:t>betyr</a:t>
            </a:r>
            <a:r>
              <a:rPr lang="en-GB" sz="2700" dirty="0"/>
              <a:t> </a:t>
            </a:r>
            <a:r>
              <a:rPr lang="en-GB" sz="2700" dirty="0" err="1"/>
              <a:t>og</a:t>
            </a:r>
            <a:r>
              <a:rPr lang="en-GB" sz="2700" dirty="0"/>
              <a:t> </a:t>
            </a:r>
            <a:br>
              <a:rPr lang="en-GB" sz="2700" dirty="0"/>
            </a:br>
            <a:r>
              <a:rPr lang="en-GB" sz="2700" dirty="0" err="1"/>
              <a:t>noe</a:t>
            </a:r>
            <a:r>
              <a:rPr lang="en-GB" sz="2700" dirty="0"/>
              <a:t> om det </a:t>
            </a:r>
            <a:r>
              <a:rPr lang="en-GB" sz="2700" dirty="0" err="1"/>
              <a:t>standarden</a:t>
            </a:r>
            <a:r>
              <a:rPr lang="en-GB" sz="2700" dirty="0"/>
              <a:t> </a:t>
            </a:r>
            <a:r>
              <a:rPr lang="en-GB" sz="2700" dirty="0" err="1"/>
              <a:t>ikke</a:t>
            </a:r>
            <a:r>
              <a:rPr lang="en-GB" sz="2700" dirty="0"/>
              <a:t> </a:t>
            </a:r>
            <a:r>
              <a:rPr lang="en-GB" sz="2700" dirty="0" err="1"/>
              <a:t>sier</a:t>
            </a:r>
            <a:r>
              <a:rPr lang="en-GB" sz="2700" dirty="0"/>
              <a:t> </a:t>
            </a:r>
            <a:r>
              <a:rPr lang="en-GB" sz="2700" dirty="0" err="1"/>
              <a:t>noe</a:t>
            </a:r>
            <a:r>
              <a:rPr lang="en-GB" sz="2700" dirty="0"/>
              <a:t> </a:t>
            </a:r>
            <a:r>
              <a:rPr lang="en-GB" sz="2700" dirty="0" err="1"/>
              <a:t>om.</a:t>
            </a:r>
            <a:endParaRPr lang="nb-NO" sz="3600" dirty="0">
              <a:latin typeface="Calibri"/>
              <a:cs typeface="Calibri"/>
            </a:endParaRPr>
          </a:p>
        </p:txBody>
      </p:sp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>
          <a:xfrm>
            <a:off x="417121" y="3086556"/>
            <a:ext cx="4826000" cy="914400"/>
          </a:xfrm>
        </p:spPr>
        <p:txBody>
          <a:bodyPr>
            <a:normAutofit fontScale="25000" lnSpcReduction="20000"/>
          </a:bodyPr>
          <a:lstStyle/>
          <a:p>
            <a:r>
              <a:rPr lang="nb-NO" dirty="0">
                <a:latin typeface="Calibri"/>
                <a:cs typeface="Calibri"/>
              </a:rPr>
              <a:t>​</a:t>
            </a:r>
          </a:p>
          <a:p>
            <a:endParaRPr lang="nb-NO" dirty="0">
              <a:latin typeface="Calibri"/>
              <a:cs typeface="Calibri"/>
            </a:endParaRPr>
          </a:p>
          <a:p>
            <a:r>
              <a:rPr lang="nb-NO" sz="5600" dirty="0">
                <a:latin typeface="Calibri"/>
                <a:cs typeface="Calibri"/>
              </a:rPr>
              <a:t>Hans Thore Smedbold (SYH)</a:t>
            </a:r>
          </a:p>
          <a:p>
            <a:endParaRPr lang="nb-NO" sz="5600" dirty="0">
              <a:latin typeface="Calibri"/>
              <a:cs typeface="Calibri"/>
            </a:endParaRPr>
          </a:p>
          <a:p>
            <a:endParaRPr lang="nb-NO" sz="5600" dirty="0">
              <a:latin typeface="Calibri"/>
              <a:cs typeface="Calibri"/>
            </a:endParaRPr>
          </a:p>
          <a:p>
            <a:r>
              <a:rPr lang="nb-NO" sz="5600" dirty="0">
                <a:latin typeface="Calibri"/>
                <a:cs typeface="Calibri"/>
              </a:rPr>
              <a:t>NYF </a:t>
            </a:r>
            <a:r>
              <a:rPr lang="nb-NO" sz="5600" dirty="0" err="1">
                <a:latin typeface="Calibri"/>
                <a:cs typeface="Calibri"/>
              </a:rPr>
              <a:t>Webinar</a:t>
            </a:r>
            <a:r>
              <a:rPr lang="nb-NO" sz="5600" dirty="0">
                <a:latin typeface="Calibri"/>
                <a:cs typeface="Calibri"/>
              </a:rPr>
              <a:t> del 2, 31.08.2020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87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329F-0122-D447-9255-6BE34F18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forskjeller</a:t>
            </a:r>
            <a:r>
              <a:rPr lang="en-GB" dirty="0"/>
              <a:t> </a:t>
            </a:r>
            <a:r>
              <a:rPr lang="en-GB" dirty="0" err="1"/>
              <a:t>mellom</a:t>
            </a:r>
            <a:r>
              <a:rPr lang="en-GB" dirty="0"/>
              <a:t> ATIL </a:t>
            </a:r>
            <a:r>
              <a:rPr lang="en-GB" dirty="0" err="1"/>
              <a:t>og</a:t>
            </a:r>
            <a:r>
              <a:rPr lang="en-GB" dirty="0"/>
              <a:t> EN 689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56902-F61C-D141-9C4D-C9C8AAA37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Kombinasjon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det </a:t>
            </a:r>
            <a:r>
              <a:rPr lang="en-GB" dirty="0" err="1"/>
              <a:t>beste</a:t>
            </a:r>
            <a:r>
              <a:rPr lang="en-GB" dirty="0"/>
              <a:t> 450 </a:t>
            </a:r>
            <a:r>
              <a:rPr lang="en-GB" dirty="0" err="1"/>
              <a:t>og</a:t>
            </a:r>
            <a:r>
              <a:rPr lang="en-GB" dirty="0"/>
              <a:t> NS-EN 689</a:t>
            </a:r>
          </a:p>
          <a:p>
            <a:r>
              <a:rPr lang="en-GB" dirty="0" err="1"/>
              <a:t>Forenklinger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språk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statisike</a:t>
            </a:r>
            <a:r>
              <a:rPr lang="en-GB" dirty="0"/>
              <a:t> </a:t>
            </a:r>
            <a:r>
              <a:rPr lang="en-GB" dirty="0" err="1"/>
              <a:t>beskrivelser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formler</a:t>
            </a:r>
            <a:r>
              <a:rPr lang="en-GB" dirty="0"/>
              <a:t> </a:t>
            </a:r>
          </a:p>
          <a:p>
            <a:r>
              <a:rPr lang="en-GB" dirty="0" err="1"/>
              <a:t>Periodisk</a:t>
            </a:r>
            <a:r>
              <a:rPr lang="en-GB" dirty="0"/>
              <a:t> </a:t>
            </a:r>
            <a:r>
              <a:rPr lang="en-GB" dirty="0" err="1"/>
              <a:t>overvåkning</a:t>
            </a:r>
            <a:r>
              <a:rPr lang="en-GB" dirty="0"/>
              <a:t> -&gt; </a:t>
            </a:r>
            <a:r>
              <a:rPr lang="en-GB" dirty="0" err="1"/>
              <a:t>Årlig</a:t>
            </a:r>
            <a:r>
              <a:rPr lang="en-GB" dirty="0"/>
              <a:t> </a:t>
            </a:r>
            <a:r>
              <a:rPr lang="en-GB" dirty="0" err="1"/>
              <a:t>vurdering</a:t>
            </a:r>
            <a:endParaRPr lang="en-GB" dirty="0"/>
          </a:p>
          <a:p>
            <a:r>
              <a:rPr lang="en-GB" dirty="0" err="1"/>
              <a:t>Tydeligere</a:t>
            </a:r>
            <a:r>
              <a:rPr lang="en-GB" dirty="0"/>
              <a:t> </a:t>
            </a:r>
            <a:r>
              <a:rPr lang="en-GB" dirty="0" err="1"/>
              <a:t>vekt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tiltak</a:t>
            </a:r>
            <a:r>
              <a:rPr lang="en-GB" dirty="0"/>
              <a:t> ref. ATIL </a:t>
            </a:r>
            <a:r>
              <a:rPr lang="en-GB"/>
              <a:t>forventninger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EA643-B25B-F94A-86BD-2E3E690D8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98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D4F5F-EA27-9642-8F9F-DA895291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8" y="215165"/>
            <a:ext cx="8048625" cy="702469"/>
          </a:xfrm>
        </p:spPr>
        <p:txBody>
          <a:bodyPr wrap="square" anchor="ctr">
            <a:normAutofit/>
          </a:bodyPr>
          <a:lstStyle/>
          <a:p>
            <a:r>
              <a:rPr lang="en-GB" dirty="0" err="1"/>
              <a:t>Valg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grenseverdi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1CB21-E03C-C943-A8F8-0DB92A25E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91" y="1334512"/>
            <a:ext cx="6976447" cy="339929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500" dirty="0" err="1"/>
              <a:t>Vurdering</a:t>
            </a:r>
            <a:r>
              <a:rPr lang="en-GB" sz="1500" dirty="0"/>
              <a:t> </a:t>
            </a:r>
            <a:r>
              <a:rPr lang="en-GB" sz="1500" dirty="0" err="1"/>
              <a:t>av</a:t>
            </a:r>
            <a:r>
              <a:rPr lang="en-GB" sz="1500" dirty="0"/>
              <a:t> </a:t>
            </a:r>
            <a:r>
              <a:rPr lang="en-GB" sz="1500" dirty="0" err="1"/>
              <a:t>eksponering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</a:t>
            </a:r>
            <a:r>
              <a:rPr lang="en-GB" sz="1500" dirty="0" err="1"/>
              <a:t>hht</a:t>
            </a:r>
            <a:r>
              <a:rPr lang="en-GB" sz="1500" dirty="0"/>
              <a:t> EN 689 </a:t>
            </a:r>
            <a:r>
              <a:rPr lang="en-GB" sz="1500" dirty="0" err="1"/>
              <a:t>forutsetter</a:t>
            </a:r>
            <a:r>
              <a:rPr lang="en-GB" sz="1500" dirty="0"/>
              <a:t> at det </a:t>
            </a:r>
            <a:r>
              <a:rPr lang="en-GB" sz="1500" dirty="0" err="1"/>
              <a:t>finnes</a:t>
            </a:r>
            <a:r>
              <a:rPr lang="en-GB" sz="1500" dirty="0"/>
              <a:t> </a:t>
            </a:r>
            <a:r>
              <a:rPr lang="en-GB" sz="1500" dirty="0" err="1"/>
              <a:t>grenseverdier</a:t>
            </a:r>
            <a:r>
              <a:rPr lang="en-GB" sz="1500" dirty="0"/>
              <a:t> (</a:t>
            </a:r>
            <a:r>
              <a:rPr lang="en-GB" sz="1500" dirty="0" err="1"/>
              <a:t>helsebaserte</a:t>
            </a:r>
            <a:r>
              <a:rPr lang="en-GB" sz="1500" dirty="0"/>
              <a:t>, </a:t>
            </a:r>
            <a:r>
              <a:rPr lang="en-GB" sz="1500" dirty="0" err="1"/>
              <a:t>nasjonale</a:t>
            </a:r>
            <a:r>
              <a:rPr lang="en-GB" sz="1500" dirty="0"/>
              <a:t> </a:t>
            </a:r>
            <a:r>
              <a:rPr lang="en-GB" sz="1500" dirty="0" err="1"/>
              <a:t>eller</a:t>
            </a:r>
            <a:r>
              <a:rPr lang="en-GB" sz="1500" dirty="0"/>
              <a:t> </a:t>
            </a:r>
            <a:r>
              <a:rPr lang="en-GB" sz="1500" dirty="0" err="1"/>
              <a:t>bedriftsinterne</a:t>
            </a:r>
            <a:r>
              <a:rPr lang="en-GB" sz="1500" dirty="0"/>
              <a:t>).</a:t>
            </a:r>
          </a:p>
          <a:p>
            <a:pPr>
              <a:lnSpc>
                <a:spcPct val="90000"/>
              </a:lnSpc>
            </a:pPr>
            <a:endParaRPr lang="en-GB" sz="1500" dirty="0"/>
          </a:p>
          <a:p>
            <a:pPr>
              <a:lnSpc>
                <a:spcPct val="90000"/>
              </a:lnSpc>
            </a:pPr>
            <a:r>
              <a:rPr lang="en-GB" sz="1500" dirty="0"/>
              <a:t>For </a:t>
            </a:r>
            <a:r>
              <a:rPr lang="en-GB" sz="1500" dirty="0" err="1"/>
              <a:t>å</a:t>
            </a:r>
            <a:r>
              <a:rPr lang="en-GB" sz="1500" dirty="0"/>
              <a:t> </a:t>
            </a:r>
            <a:r>
              <a:rPr lang="en-GB" sz="1500" dirty="0" err="1"/>
              <a:t>sikre</a:t>
            </a:r>
            <a:r>
              <a:rPr lang="en-GB" sz="1500" dirty="0"/>
              <a:t> </a:t>
            </a:r>
            <a:r>
              <a:rPr lang="en-GB" sz="1500" dirty="0" err="1"/>
              <a:t>vern</a:t>
            </a:r>
            <a:r>
              <a:rPr lang="en-GB" sz="1500" dirty="0"/>
              <a:t> </a:t>
            </a:r>
            <a:r>
              <a:rPr lang="en-GB" sz="1500" dirty="0" err="1"/>
              <a:t>av</a:t>
            </a:r>
            <a:r>
              <a:rPr lang="en-GB" sz="1500" dirty="0"/>
              <a:t> </a:t>
            </a:r>
            <a:r>
              <a:rPr lang="en-GB" sz="1500" dirty="0" err="1"/>
              <a:t>arbeidstakers</a:t>
            </a:r>
            <a:r>
              <a:rPr lang="en-GB" sz="1500" dirty="0"/>
              <a:t> </a:t>
            </a:r>
            <a:r>
              <a:rPr lang="en-GB" sz="1500" dirty="0" err="1"/>
              <a:t>helse</a:t>
            </a:r>
            <a:r>
              <a:rPr lang="en-GB" sz="1500" dirty="0"/>
              <a:t> </a:t>
            </a:r>
            <a:r>
              <a:rPr lang="en-GB" sz="1500" dirty="0" err="1"/>
              <a:t>bør</a:t>
            </a:r>
            <a:r>
              <a:rPr lang="en-GB" sz="1500" dirty="0"/>
              <a:t> </a:t>
            </a:r>
            <a:r>
              <a:rPr lang="en-GB" sz="1500" dirty="0" err="1"/>
              <a:t>en</a:t>
            </a:r>
            <a:r>
              <a:rPr lang="en-GB" sz="1500" dirty="0"/>
              <a:t> </a:t>
            </a:r>
            <a:r>
              <a:rPr lang="en-GB" sz="1500" dirty="0" err="1"/>
              <a:t>velge</a:t>
            </a:r>
            <a:r>
              <a:rPr lang="en-GB" sz="1500" dirty="0"/>
              <a:t> </a:t>
            </a:r>
            <a:r>
              <a:rPr lang="en-GB" sz="1500" dirty="0" err="1"/>
              <a:t>grenseverdi</a:t>
            </a:r>
            <a:r>
              <a:rPr lang="en-GB" sz="1500" dirty="0"/>
              <a:t> med </a:t>
            </a:r>
            <a:r>
              <a:rPr lang="en-GB" sz="1500" dirty="0" err="1"/>
              <a:t>varsomhet</a:t>
            </a:r>
            <a:r>
              <a:rPr lang="en-GB" sz="1500" dirty="0"/>
              <a:t>. Sist </a:t>
            </a:r>
            <a:r>
              <a:rPr lang="en-GB" sz="1500" dirty="0" err="1"/>
              <a:t>revidert</a:t>
            </a:r>
            <a:r>
              <a:rPr lang="en-GB" sz="1500" dirty="0"/>
              <a:t> </a:t>
            </a:r>
            <a:r>
              <a:rPr lang="en-GB" sz="1500" dirty="0" err="1"/>
              <a:t>og</a:t>
            </a:r>
            <a:r>
              <a:rPr lang="en-GB" sz="1500" dirty="0"/>
              <a:t> </a:t>
            </a:r>
            <a:r>
              <a:rPr lang="en-GB" sz="1500" dirty="0" err="1"/>
              <a:t>bagrunn</a:t>
            </a:r>
            <a:r>
              <a:rPr lang="en-GB" sz="1500" dirty="0"/>
              <a:t> for </a:t>
            </a:r>
            <a:r>
              <a:rPr lang="en-GB" sz="1500" dirty="0" err="1"/>
              <a:t>fastsettelse</a:t>
            </a:r>
            <a:r>
              <a:rPr lang="en-GB" sz="1500" dirty="0"/>
              <a:t> </a:t>
            </a:r>
            <a:r>
              <a:rPr lang="en-GB" sz="1500" dirty="0" err="1"/>
              <a:t>bør</a:t>
            </a:r>
            <a:r>
              <a:rPr lang="en-GB" sz="1500" dirty="0"/>
              <a:t> </a:t>
            </a:r>
            <a:r>
              <a:rPr lang="en-GB" sz="1500" dirty="0" err="1"/>
              <a:t>sjekkes</a:t>
            </a:r>
            <a:r>
              <a:rPr lang="en-GB" sz="1500" dirty="0"/>
              <a:t>.</a:t>
            </a:r>
          </a:p>
          <a:p>
            <a:pPr>
              <a:lnSpc>
                <a:spcPct val="90000"/>
              </a:lnSpc>
            </a:pPr>
            <a:endParaRPr lang="en-GB" sz="1500" dirty="0"/>
          </a:p>
          <a:p>
            <a:pPr>
              <a:lnSpc>
                <a:spcPct val="90000"/>
              </a:lnSpc>
            </a:pPr>
            <a:r>
              <a:rPr lang="en-GB" sz="1500" dirty="0"/>
              <a:t>For </a:t>
            </a:r>
            <a:r>
              <a:rPr lang="en-GB" sz="1500" dirty="0" err="1"/>
              <a:t>Arbeidstilsynets</a:t>
            </a:r>
            <a:r>
              <a:rPr lang="en-GB" sz="1500" dirty="0"/>
              <a:t> </a:t>
            </a:r>
            <a:r>
              <a:rPr lang="en-GB" sz="1500" dirty="0" err="1"/>
              <a:t>gamle</a:t>
            </a:r>
            <a:r>
              <a:rPr lang="en-GB" sz="1500" dirty="0"/>
              <a:t> </a:t>
            </a:r>
            <a:r>
              <a:rPr lang="en-GB" sz="1500" dirty="0" err="1"/>
              <a:t>grenseverdier</a:t>
            </a:r>
            <a:r>
              <a:rPr lang="en-GB" sz="1500" dirty="0"/>
              <a:t> (</a:t>
            </a:r>
            <a:r>
              <a:rPr lang="en-GB" sz="1500" dirty="0" err="1"/>
              <a:t>fastsatt</a:t>
            </a:r>
            <a:r>
              <a:rPr lang="en-GB" sz="1500" dirty="0"/>
              <a:t> </a:t>
            </a:r>
            <a:r>
              <a:rPr lang="en-GB" sz="1500" dirty="0" err="1"/>
              <a:t>før</a:t>
            </a:r>
            <a:r>
              <a:rPr lang="en-GB" sz="1500" dirty="0"/>
              <a:t> 2000) </a:t>
            </a:r>
            <a:r>
              <a:rPr lang="en-GB" sz="1500" dirty="0" err="1"/>
              <a:t>bør</a:t>
            </a:r>
            <a:r>
              <a:rPr lang="en-GB" sz="1500" dirty="0"/>
              <a:t> </a:t>
            </a:r>
            <a:r>
              <a:rPr lang="en-GB" sz="1500" dirty="0" err="1"/>
              <a:t>nyere</a:t>
            </a:r>
            <a:r>
              <a:rPr lang="en-GB" sz="1500" dirty="0"/>
              <a:t> </a:t>
            </a:r>
            <a:r>
              <a:rPr lang="en-GB" sz="1500" dirty="0" err="1"/>
              <a:t>internasjonale</a:t>
            </a:r>
            <a:r>
              <a:rPr lang="en-GB" sz="1500" dirty="0"/>
              <a:t> </a:t>
            </a:r>
            <a:r>
              <a:rPr lang="en-GB" sz="1500" dirty="0" err="1"/>
              <a:t>grenseverdier</a:t>
            </a:r>
            <a:r>
              <a:rPr lang="en-GB" sz="1500" dirty="0"/>
              <a:t> </a:t>
            </a:r>
            <a:r>
              <a:rPr lang="en-GB" sz="1500" dirty="0" err="1"/>
              <a:t>benyttes</a:t>
            </a:r>
            <a:r>
              <a:rPr lang="en-GB" sz="1500" dirty="0"/>
              <a:t>. Dette </a:t>
            </a:r>
            <a:r>
              <a:rPr lang="en-GB" sz="1500" dirty="0" err="1"/>
              <a:t>gjelder</a:t>
            </a:r>
            <a:r>
              <a:rPr lang="en-GB" sz="1500" dirty="0"/>
              <a:t> ca. 75% </a:t>
            </a:r>
            <a:r>
              <a:rPr lang="en-GB" sz="1500" dirty="0" err="1"/>
              <a:t>av</a:t>
            </a:r>
            <a:r>
              <a:rPr lang="en-GB" sz="1500" dirty="0"/>
              <a:t> </a:t>
            </a:r>
            <a:r>
              <a:rPr lang="en-GB" sz="1500" dirty="0" err="1"/>
              <a:t>grenseverdiene</a:t>
            </a:r>
            <a:r>
              <a:rPr lang="en-GB" sz="1500" dirty="0"/>
              <a:t> </a:t>
            </a:r>
            <a:r>
              <a:rPr lang="en-GB" sz="1500" dirty="0" err="1"/>
              <a:t>i</a:t>
            </a:r>
            <a:r>
              <a:rPr lang="en-GB" sz="1500" dirty="0"/>
              <a:t> “</a:t>
            </a:r>
            <a:r>
              <a:rPr lang="en-GB" sz="1500" dirty="0" err="1"/>
              <a:t>Forskrift</a:t>
            </a:r>
            <a:r>
              <a:rPr lang="en-GB" sz="1500" dirty="0"/>
              <a:t> om </a:t>
            </a:r>
            <a:r>
              <a:rPr lang="en-GB" sz="1500" dirty="0" err="1"/>
              <a:t>tiltaks</a:t>
            </a:r>
            <a:r>
              <a:rPr lang="en-GB" sz="1500" dirty="0"/>
              <a:t>- </a:t>
            </a:r>
            <a:r>
              <a:rPr lang="en-GB" sz="1500" dirty="0" err="1"/>
              <a:t>og</a:t>
            </a:r>
            <a:r>
              <a:rPr lang="en-GB" sz="1500" dirty="0"/>
              <a:t> </a:t>
            </a:r>
            <a:r>
              <a:rPr lang="en-GB" sz="1500" dirty="0" err="1"/>
              <a:t>grenseverdier</a:t>
            </a:r>
            <a:r>
              <a:rPr lang="en-GB" sz="1500" dirty="0"/>
              <a:t>” *.</a:t>
            </a:r>
          </a:p>
          <a:p>
            <a:pPr>
              <a:lnSpc>
                <a:spcPct val="90000"/>
              </a:lnSpc>
            </a:pPr>
            <a:endParaRPr lang="en-GB" sz="1500" dirty="0"/>
          </a:p>
          <a:p>
            <a:pPr>
              <a:lnSpc>
                <a:spcPct val="90000"/>
              </a:lnSpc>
            </a:pPr>
            <a:r>
              <a:rPr lang="en-GB" sz="1500" dirty="0"/>
              <a:t>Det </a:t>
            </a:r>
            <a:r>
              <a:rPr lang="en-GB" sz="1500" dirty="0" err="1"/>
              <a:t>anbefales</a:t>
            </a:r>
            <a:r>
              <a:rPr lang="en-GB" sz="1500" dirty="0"/>
              <a:t> </a:t>
            </a:r>
            <a:r>
              <a:rPr lang="en-GB" sz="1500" dirty="0" err="1"/>
              <a:t>å</a:t>
            </a:r>
            <a:r>
              <a:rPr lang="en-GB" sz="1500" dirty="0"/>
              <a:t> </a:t>
            </a:r>
            <a:r>
              <a:rPr lang="en-GB" sz="1500" dirty="0" err="1"/>
              <a:t>bruke</a:t>
            </a:r>
            <a:r>
              <a:rPr lang="en-GB" sz="1500" dirty="0"/>
              <a:t> de </a:t>
            </a:r>
            <a:r>
              <a:rPr lang="en-GB" sz="1500" dirty="0" err="1"/>
              <a:t>tyske</a:t>
            </a:r>
            <a:r>
              <a:rPr lang="en-GB" sz="1500" dirty="0"/>
              <a:t> MAK </a:t>
            </a:r>
            <a:r>
              <a:rPr lang="en-GB" sz="1500" dirty="0" err="1"/>
              <a:t>verdiene</a:t>
            </a:r>
            <a:r>
              <a:rPr lang="en-GB" sz="1500" dirty="0"/>
              <a:t> * </a:t>
            </a:r>
            <a:r>
              <a:rPr lang="en-GB" sz="1500" dirty="0" err="1"/>
              <a:t>som</a:t>
            </a:r>
            <a:r>
              <a:rPr lang="en-GB" sz="1500" dirty="0"/>
              <a:t> </a:t>
            </a:r>
            <a:r>
              <a:rPr lang="en-GB" sz="1500" dirty="0" err="1"/>
              <a:t>utgangspunkt</a:t>
            </a:r>
            <a:r>
              <a:rPr lang="en-GB" sz="1500" dirty="0"/>
              <a:t> for </a:t>
            </a:r>
            <a:r>
              <a:rPr lang="en-GB" sz="1500" dirty="0" err="1"/>
              <a:t>vurdering</a:t>
            </a:r>
            <a:r>
              <a:rPr lang="en-GB" sz="1500" dirty="0"/>
              <a:t> </a:t>
            </a:r>
            <a:r>
              <a:rPr lang="en-GB" sz="1500" dirty="0" err="1"/>
              <a:t>av</a:t>
            </a:r>
            <a:r>
              <a:rPr lang="en-GB" sz="1500" dirty="0"/>
              <a:t> de </a:t>
            </a:r>
            <a:r>
              <a:rPr lang="en-GB" sz="1500" dirty="0" err="1"/>
              <a:t>norske</a:t>
            </a:r>
            <a:r>
              <a:rPr lang="en-GB" sz="1500" dirty="0"/>
              <a:t> </a:t>
            </a:r>
            <a:r>
              <a:rPr lang="en-GB" sz="1500" dirty="0" err="1"/>
              <a:t>grenseverdiene</a:t>
            </a:r>
            <a:r>
              <a:rPr lang="en-GB" sz="1500" dirty="0"/>
              <a:t> da MAK </a:t>
            </a:r>
            <a:r>
              <a:rPr lang="en-GB" sz="1500" dirty="0" err="1"/>
              <a:t>verdiene</a:t>
            </a:r>
            <a:r>
              <a:rPr lang="en-GB" sz="1500" dirty="0"/>
              <a:t> </a:t>
            </a:r>
            <a:r>
              <a:rPr lang="en-GB" sz="1500" dirty="0" err="1"/>
              <a:t>hevdes</a:t>
            </a:r>
            <a:r>
              <a:rPr lang="en-GB" sz="1500" dirty="0"/>
              <a:t> </a:t>
            </a:r>
            <a:r>
              <a:rPr lang="en-GB" sz="1500" dirty="0" err="1"/>
              <a:t>å</a:t>
            </a:r>
            <a:r>
              <a:rPr lang="en-GB" sz="1500" dirty="0"/>
              <a:t> </a:t>
            </a:r>
            <a:r>
              <a:rPr lang="en-GB" sz="1500" dirty="0" err="1"/>
              <a:t>være</a:t>
            </a:r>
            <a:r>
              <a:rPr lang="en-GB" sz="1500" dirty="0"/>
              <a:t> </a:t>
            </a:r>
            <a:r>
              <a:rPr lang="en-GB" sz="1500" dirty="0" err="1"/>
              <a:t>utelukkende</a:t>
            </a:r>
            <a:r>
              <a:rPr lang="en-GB" sz="1500" dirty="0"/>
              <a:t> </a:t>
            </a:r>
            <a:r>
              <a:rPr lang="en-GB" sz="1500" dirty="0" err="1"/>
              <a:t>helsebaset</a:t>
            </a:r>
            <a:r>
              <a:rPr lang="en-GB" sz="15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FA6B5A-E5F1-4648-BD97-F3DC70D5EB65}"/>
              </a:ext>
            </a:extLst>
          </p:cNvPr>
          <p:cNvSpPr txBox="1"/>
          <p:nvPr/>
        </p:nvSpPr>
        <p:spPr>
          <a:xfrm>
            <a:off x="2129560" y="4702738"/>
            <a:ext cx="4363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* </a:t>
            </a:r>
            <a:r>
              <a:rPr lang="en-GB" sz="1200" dirty="0" err="1"/>
              <a:t>Smedbold</a:t>
            </a:r>
            <a:r>
              <a:rPr lang="en-GB" sz="1200" dirty="0"/>
              <a:t>, H. T. </a:t>
            </a:r>
            <a:r>
              <a:rPr lang="en-GB" sz="1200" dirty="0" err="1"/>
              <a:t>Hvor</a:t>
            </a:r>
            <a:r>
              <a:rPr lang="en-GB" sz="1200" dirty="0"/>
              <a:t> </a:t>
            </a:r>
            <a:r>
              <a:rPr lang="en-GB" sz="1200" dirty="0" err="1"/>
              <a:t>gode</a:t>
            </a:r>
            <a:r>
              <a:rPr lang="en-GB" sz="1200" dirty="0"/>
              <a:t> er </a:t>
            </a:r>
            <a:r>
              <a:rPr lang="en-GB" sz="1200" dirty="0" err="1"/>
              <a:t>grenseverdiene</a:t>
            </a:r>
            <a:r>
              <a:rPr lang="en-GB" sz="1200" dirty="0"/>
              <a:t> </a:t>
            </a:r>
            <a:r>
              <a:rPr lang="en-GB" sz="1200" dirty="0" err="1"/>
              <a:t>våre</a:t>
            </a:r>
            <a:r>
              <a:rPr lang="en-GB" sz="1200" dirty="0"/>
              <a:t> ? </a:t>
            </a:r>
            <a:r>
              <a:rPr lang="en-GB" sz="12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Lenke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62060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DBAC-220D-1841-9240-52BBA7A7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</a:t>
            </a:r>
            <a:r>
              <a:rPr lang="en-GB" dirty="0" err="1"/>
              <a:t>Mentimeter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5BA54-FF5E-104D-BBFE-D7B401161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875179-97E5-054D-B013-C7EF3B7BFB95}"/>
              </a:ext>
            </a:extLst>
          </p:cNvPr>
          <p:cNvSpPr/>
          <p:nvPr/>
        </p:nvSpPr>
        <p:spPr>
          <a:xfrm>
            <a:off x="4385260" y="981334"/>
            <a:ext cx="4158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GB" dirty="0"/>
          </a:p>
          <a:p>
            <a:r>
              <a:rPr lang="en-GB" b="1" dirty="0">
                <a:solidFill>
                  <a:srgbClr val="0858B3"/>
                </a:solidFill>
                <a:hlinkClick r:id="rId3"/>
              </a:rPr>
              <a:t>https://www.menti.com/ok7riiwnis</a:t>
            </a:r>
            <a:r>
              <a:rPr lang="en-GB" dirty="0"/>
              <a:t> </a:t>
            </a:r>
          </a:p>
          <a:p>
            <a:endParaRPr lang="en-GB" dirty="0"/>
          </a:p>
          <a:p>
            <a:br>
              <a:rPr lang="en-GB" dirty="0"/>
            </a:br>
            <a:r>
              <a:rPr lang="en-GB" b="1" dirty="0">
                <a:solidFill>
                  <a:srgbClr val="0858B3"/>
                </a:solidFill>
                <a:hlinkClick r:id="rId4"/>
              </a:rPr>
              <a:t>www.menti.com</a:t>
            </a:r>
            <a:r>
              <a:rPr lang="en-GB" dirty="0"/>
              <a:t> </a:t>
            </a:r>
            <a:r>
              <a:rPr lang="en-GB" dirty="0" err="1"/>
              <a:t>kode</a:t>
            </a:r>
            <a:r>
              <a:rPr lang="en-GB" dirty="0"/>
              <a:t>  22 30 28 3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QR code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D03EDB-D5AC-F140-BF7E-722B75454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027" y="2917804"/>
            <a:ext cx="1416150" cy="1416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8439E-29E2-1C4D-A3B6-BF2B99ACC66B}"/>
              </a:ext>
            </a:extLst>
          </p:cNvPr>
          <p:cNvSpPr txBox="1"/>
          <p:nvPr/>
        </p:nvSpPr>
        <p:spPr>
          <a:xfrm>
            <a:off x="600078" y="91763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lenkene</a:t>
            </a:r>
            <a:r>
              <a:rPr lang="en-GB" dirty="0"/>
              <a:t> </a:t>
            </a:r>
            <a:r>
              <a:rPr lang="en-GB" dirty="0" err="1"/>
              <a:t>finnes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via </a:t>
            </a:r>
            <a:r>
              <a:rPr lang="en-GB" dirty="0">
                <a:hlinkClick r:id="rId6"/>
              </a:rPr>
              <a:t>https://yrkeshygiene.no/</a:t>
            </a:r>
            <a:r>
              <a:rPr lang="en-GB" dirty="0"/>
              <a:t> )</a:t>
            </a:r>
          </a:p>
        </p:txBody>
      </p:sp>
      <p:pic>
        <p:nvPicPr>
          <p:cNvPr id="6" name="Picture 5" descr="Traveller taking photo of a street view with a mobile phone">
            <a:extLst>
              <a:ext uri="{FF2B5EF4-FFF2-40B4-BE49-F238E27FC236}">
                <a16:creationId xmlns:a16="http://schemas.microsoft.com/office/drawing/2014/main" id="{DE5E280A-6AC2-0042-BEAE-8674F4BC47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57" y="1745345"/>
            <a:ext cx="2481318" cy="24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3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44B7-687C-454E-A23E-A771965B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8" y="215165"/>
            <a:ext cx="8298389" cy="702469"/>
          </a:xfrm>
        </p:spPr>
        <p:txBody>
          <a:bodyPr/>
          <a:lstStyle/>
          <a:p>
            <a:r>
              <a:rPr lang="en-GB" dirty="0" err="1"/>
              <a:t>Hvor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er vi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vurdere</a:t>
            </a:r>
            <a:r>
              <a:rPr lang="en-GB" dirty="0"/>
              <a:t> </a:t>
            </a:r>
            <a:r>
              <a:rPr lang="en-GB" dirty="0" err="1"/>
              <a:t>eksponering</a:t>
            </a:r>
            <a:r>
              <a:rPr lang="en-GB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07473-F5A9-0848-B5F7-A4CEABB2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Husk at: </a:t>
            </a:r>
          </a:p>
          <a:p>
            <a:pPr marL="0" indent="0">
              <a:buNone/>
            </a:pPr>
            <a:r>
              <a:rPr lang="en-GB" i="1" dirty="0" err="1"/>
              <a:t>Grenseverdier</a:t>
            </a:r>
            <a:r>
              <a:rPr lang="en-GB" i="1" dirty="0"/>
              <a:t> </a:t>
            </a:r>
            <a:r>
              <a:rPr lang="en-GB" i="1" dirty="0" err="1"/>
              <a:t>angir</a:t>
            </a:r>
            <a:r>
              <a:rPr lang="en-GB" i="1" dirty="0"/>
              <a:t> </a:t>
            </a:r>
            <a:r>
              <a:rPr lang="en-GB" i="1" dirty="0" err="1"/>
              <a:t>maksimumsverdi</a:t>
            </a:r>
            <a:r>
              <a:rPr lang="en-GB" i="1" dirty="0"/>
              <a:t> for </a:t>
            </a:r>
            <a:r>
              <a:rPr lang="en-GB" i="1" dirty="0" err="1"/>
              <a:t>gjennomsnittskonsentrasjonen</a:t>
            </a:r>
            <a:r>
              <a:rPr lang="en-GB" i="1" dirty="0"/>
              <a:t> </a:t>
            </a:r>
            <a:r>
              <a:rPr lang="en-GB" i="1" dirty="0" err="1"/>
              <a:t>av</a:t>
            </a:r>
            <a:r>
              <a:rPr lang="en-GB" i="1" dirty="0"/>
              <a:t> et </a:t>
            </a:r>
            <a:r>
              <a:rPr lang="en-GB" i="1" dirty="0" err="1"/>
              <a:t>kjemisk</a:t>
            </a:r>
            <a:r>
              <a:rPr lang="en-GB" i="1" dirty="0"/>
              <a:t> </a:t>
            </a:r>
            <a:r>
              <a:rPr lang="en-GB" i="1" dirty="0" err="1"/>
              <a:t>stoff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pustesonen</a:t>
            </a:r>
            <a:r>
              <a:rPr lang="en-GB" i="1" dirty="0"/>
              <a:t> </a:t>
            </a:r>
            <a:r>
              <a:rPr lang="en-GB" i="1" dirty="0" err="1"/>
              <a:t>til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arbeidstaker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en</a:t>
            </a:r>
            <a:r>
              <a:rPr lang="en-GB" i="1" dirty="0"/>
              <a:t> </a:t>
            </a:r>
            <a:r>
              <a:rPr lang="en-GB" i="1" dirty="0" err="1"/>
              <a:t>fastsatt</a:t>
            </a:r>
            <a:r>
              <a:rPr lang="en-GB" i="1" dirty="0"/>
              <a:t> </a:t>
            </a:r>
            <a:r>
              <a:rPr lang="en-GB" i="1" dirty="0" err="1"/>
              <a:t>referanseperiode</a:t>
            </a:r>
            <a:r>
              <a:rPr lang="en-GB" i="1" dirty="0"/>
              <a:t>.</a:t>
            </a:r>
            <a:endParaRPr lang="en-GB" i="1" dirty="0">
              <a:hlinkClick r:id="rId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2EC147-6A2C-7C48-B23C-E62F50E71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935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C3FC-23F5-EE40-900D-60C79A07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Forklaring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15623-D7A3-864D-83DE-3875731B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C8354-23EE-2C4A-A057-03E6E76F5D79}"/>
              </a:ext>
            </a:extLst>
          </p:cNvPr>
          <p:cNvSpPr txBox="1"/>
          <p:nvPr/>
        </p:nvSpPr>
        <p:spPr>
          <a:xfrm>
            <a:off x="685800" y="1088233"/>
            <a:ext cx="4331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 </a:t>
            </a:r>
            <a:r>
              <a:rPr lang="en-GB" dirty="0" err="1"/>
              <a:t>måleserien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vurderes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“1 </a:t>
            </a:r>
            <a:r>
              <a:rPr lang="en-GB" dirty="0" err="1"/>
              <a:t>minutt</a:t>
            </a:r>
            <a:r>
              <a:rPr lang="en-GB" dirty="0"/>
              <a:t>”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dere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AE58A-26F3-594B-87CE-C5FA8185BDCD}"/>
              </a:ext>
            </a:extLst>
          </p:cNvPr>
          <p:cNvSpPr txBox="1"/>
          <p:nvPr/>
        </p:nvSpPr>
        <p:spPr>
          <a:xfrm>
            <a:off x="685800" y="2403378"/>
            <a:ext cx="43319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Bruk</a:t>
            </a:r>
            <a:r>
              <a:rPr lang="en-GB" sz="1600" dirty="0"/>
              <a:t> </a:t>
            </a:r>
            <a:r>
              <a:rPr lang="en-GB" sz="1600" dirty="0" err="1"/>
              <a:t>erfaring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magefølelse</a:t>
            </a:r>
            <a:r>
              <a:rPr lang="en-GB" sz="1600" dirty="0"/>
              <a:t>. Anta at </a:t>
            </a:r>
            <a:r>
              <a:rPr lang="en-GB" sz="1600" dirty="0" err="1"/>
              <a:t>arbeidet</a:t>
            </a:r>
            <a:r>
              <a:rPr lang="en-GB" sz="1600" dirty="0"/>
              <a:t> </a:t>
            </a:r>
            <a:r>
              <a:rPr lang="en-GB" sz="1600" dirty="0" err="1"/>
              <a:t>gjøres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større</a:t>
            </a:r>
            <a:r>
              <a:rPr lang="en-GB" sz="1600" dirty="0"/>
              <a:t> </a:t>
            </a:r>
            <a:r>
              <a:rPr lang="en-GB" sz="1600" dirty="0" err="1"/>
              <a:t>industrihall</a:t>
            </a:r>
            <a:r>
              <a:rPr lang="en-GB" sz="1600" dirty="0"/>
              <a:t> </a:t>
            </a:r>
            <a:r>
              <a:rPr lang="en-GB" sz="1600" dirty="0" err="1"/>
              <a:t>og</a:t>
            </a:r>
            <a:r>
              <a:rPr lang="en-GB" sz="1600" dirty="0"/>
              <a:t> at </a:t>
            </a:r>
            <a:r>
              <a:rPr lang="en-GB" sz="1600" dirty="0" err="1"/>
              <a:t>eksponeringen</a:t>
            </a:r>
            <a:r>
              <a:rPr lang="en-GB" sz="1600" dirty="0"/>
              <a:t> er log-normal </a:t>
            </a:r>
            <a:r>
              <a:rPr lang="en-GB" sz="1600" dirty="0" err="1"/>
              <a:t>fordelt</a:t>
            </a:r>
            <a:r>
              <a:rPr lang="en-GB" sz="1600" dirty="0"/>
              <a:t>, </a:t>
            </a:r>
            <a:r>
              <a:rPr lang="en-GB" sz="1600" dirty="0" err="1"/>
              <a:t>samt</a:t>
            </a:r>
            <a:r>
              <a:rPr lang="en-GB" sz="1600" dirty="0"/>
              <a:t> </a:t>
            </a:r>
            <a:r>
              <a:rPr lang="en-GB" sz="1600" dirty="0" err="1"/>
              <a:t>angi</a:t>
            </a:r>
            <a:r>
              <a:rPr lang="en-GB" sz="1600" dirty="0"/>
              <a:t> </a:t>
            </a:r>
            <a:r>
              <a:rPr lang="en-GB" sz="1600" dirty="0" err="1"/>
              <a:t>hvor</a:t>
            </a:r>
            <a:r>
              <a:rPr lang="en-GB" sz="1600" dirty="0"/>
              <a:t> </a:t>
            </a:r>
            <a:r>
              <a:rPr lang="en-GB" sz="1600" dirty="0" err="1"/>
              <a:t>sikker</a:t>
            </a:r>
            <a:r>
              <a:rPr lang="en-GB" sz="1600" dirty="0"/>
              <a:t> er er du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ditt</a:t>
            </a:r>
            <a:r>
              <a:rPr lang="en-GB" sz="1600" dirty="0"/>
              <a:t> </a:t>
            </a:r>
            <a:r>
              <a:rPr lang="en-GB" sz="1600" dirty="0" err="1"/>
              <a:t>svar</a:t>
            </a:r>
            <a:r>
              <a:rPr lang="en-GB" sz="1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3361D-4245-D14E-BF04-817FDF965131}"/>
              </a:ext>
            </a:extLst>
          </p:cNvPr>
          <p:cNvSpPr txBox="1"/>
          <p:nvPr/>
        </p:nvSpPr>
        <p:spPr>
          <a:xfrm>
            <a:off x="5295786" y="1068700"/>
            <a:ext cx="30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Slik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det se </a:t>
            </a:r>
            <a:r>
              <a:rPr lang="en-GB" dirty="0" err="1"/>
              <a:t>ut</a:t>
            </a:r>
            <a:r>
              <a:rPr lang="en-GB" dirty="0"/>
              <a:t> for </a:t>
            </a:r>
            <a:r>
              <a:rPr lang="en-GB" dirty="0" err="1"/>
              <a:t>dere</a:t>
            </a:r>
            <a:r>
              <a:rPr lang="en-GB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297C1-1FA5-5145-87CD-C92188DF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78" y="1588243"/>
            <a:ext cx="1878711" cy="33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085" y="304431"/>
            <a:ext cx="6576915" cy="409814"/>
          </a:xfrm>
          <a:prstGeom prst="rect">
            <a:avLst/>
          </a:prstGeom>
        </p:spPr>
        <p:txBody>
          <a:bodyPr vert="horz" wrap="square" lIns="0" tIns="42694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40481" marR="4202" indent="-40481"/>
            <a:r>
              <a:rPr lang="nb-NO" sz="2383" spc="-14" dirty="0"/>
              <a:t>95 regelen – øvelse </a:t>
            </a:r>
            <a:r>
              <a:rPr sz="2383" spc="-3" dirty="0"/>
              <a:t>(</a:t>
            </a:r>
            <a:r>
              <a:rPr lang="nb-NO" sz="2383" dirty="0"/>
              <a:t>GV</a:t>
            </a:r>
            <a:r>
              <a:rPr sz="2383" spc="-7" dirty="0"/>
              <a:t>=</a:t>
            </a:r>
            <a:r>
              <a:rPr sz="2383" spc="-14" dirty="0"/>
              <a:t>100</a:t>
            </a:r>
            <a:r>
              <a:rPr sz="2383" dirty="0"/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1546413" y="2571750"/>
            <a:ext cx="6051176" cy="276999"/>
          </a:xfrm>
          <a:custGeom>
            <a:avLst/>
            <a:gdLst/>
            <a:ahLst/>
            <a:cxnLst/>
            <a:rect l="l" t="t" r="r" b="b"/>
            <a:pathLst>
              <a:path w="9144000" h="3429000">
                <a:moveTo>
                  <a:pt x="0" y="0"/>
                </a:moveTo>
                <a:lnTo>
                  <a:pt x="0" y="3429000"/>
                </a:lnTo>
                <a:lnTo>
                  <a:pt x="9143999" y="3429000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361" y="1810310"/>
            <a:ext cx="5857277" cy="26800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7988" marR="2890011" indent="-396875">
              <a:lnSpc>
                <a:spcPct val="110000"/>
              </a:lnSpc>
              <a:tabLst>
                <a:tab pos="411163" algn="l"/>
              </a:tabLst>
            </a:pPr>
            <a:r>
              <a:rPr sz="1589" spc="-10" dirty="0">
                <a:latin typeface="Calibri"/>
                <a:cs typeface="Calibri"/>
              </a:rPr>
              <a:t>A.	X </a:t>
            </a:r>
            <a:r>
              <a:rPr sz="1589" dirty="0">
                <a:latin typeface="Calibri"/>
                <a:cs typeface="Calibri"/>
              </a:rPr>
              <a:t>= {</a:t>
            </a:r>
            <a:r>
              <a:rPr sz="1589" spc="-14" dirty="0">
                <a:latin typeface="Calibri"/>
                <a:cs typeface="Calibri"/>
              </a:rPr>
              <a:t>30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17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7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1</a:t>
            </a:r>
            <a:r>
              <a:rPr sz="1589" spc="-10" dirty="0">
                <a:latin typeface="Calibri"/>
                <a:cs typeface="Calibri"/>
              </a:rPr>
              <a:t>3</a:t>
            </a:r>
            <a:r>
              <a:rPr sz="1589" spc="-7" dirty="0">
                <a:latin typeface="Calibri"/>
                <a:cs typeface="Calibri"/>
              </a:rPr>
              <a:t> 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63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5</a:t>
            </a:r>
            <a:r>
              <a:rPr sz="1589" dirty="0">
                <a:latin typeface="Calibri"/>
                <a:cs typeface="Calibri"/>
              </a:rPr>
              <a:t>} </a:t>
            </a:r>
            <a:endParaRPr lang="nb-NO" sz="1589" dirty="0">
              <a:latin typeface="Calibri"/>
              <a:cs typeface="Calibri"/>
            </a:endParaRPr>
          </a:p>
          <a:p>
            <a:pPr marL="407988" marR="2890011" indent="-396875">
              <a:lnSpc>
                <a:spcPct val="110000"/>
              </a:lnSpc>
              <a:tabLst>
                <a:tab pos="411163" algn="l"/>
              </a:tabLst>
            </a:pPr>
            <a:r>
              <a:rPr sz="1589" spc="-10" dirty="0">
                <a:latin typeface="Calibri"/>
                <a:cs typeface="Calibri"/>
              </a:rPr>
              <a:t>B</a:t>
            </a:r>
            <a:r>
              <a:rPr sz="1589" dirty="0">
                <a:latin typeface="Calibri"/>
                <a:cs typeface="Calibri"/>
              </a:rPr>
              <a:t>.	X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dirty="0">
                <a:latin typeface="Calibri"/>
                <a:cs typeface="Calibri"/>
              </a:rPr>
              <a:t>= {</a:t>
            </a:r>
            <a:r>
              <a:rPr sz="1589" spc="-14" dirty="0">
                <a:latin typeface="Calibri"/>
                <a:cs typeface="Calibri"/>
              </a:rPr>
              <a:t>6</a:t>
            </a:r>
            <a:r>
              <a:rPr sz="1589" dirty="0">
                <a:latin typeface="Calibri"/>
                <a:cs typeface="Calibri"/>
              </a:rPr>
              <a:t>}</a:t>
            </a:r>
          </a:p>
          <a:p>
            <a:pPr marL="407988" indent="-396875">
              <a:spcBef>
                <a:spcPts val="188"/>
              </a:spcBef>
              <a:tabLst>
                <a:tab pos="411163" algn="l"/>
              </a:tabLst>
            </a:pPr>
            <a:r>
              <a:rPr sz="1589" dirty="0">
                <a:latin typeface="Calibri"/>
                <a:cs typeface="Calibri"/>
              </a:rPr>
              <a:t>C.	X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dirty="0">
                <a:latin typeface="Calibri"/>
                <a:cs typeface="Calibri"/>
              </a:rPr>
              <a:t>= {</a:t>
            </a:r>
            <a:r>
              <a:rPr sz="1589" spc="-14" dirty="0">
                <a:latin typeface="Calibri"/>
                <a:cs typeface="Calibri"/>
              </a:rPr>
              <a:t>33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37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9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109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8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5</a:t>
            </a:r>
            <a:r>
              <a:rPr sz="1589" dirty="0">
                <a:latin typeface="Calibri"/>
                <a:cs typeface="Calibri"/>
              </a:rPr>
              <a:t>}</a:t>
            </a:r>
          </a:p>
          <a:p>
            <a:pPr marL="407988" marR="3533824" indent="-396875">
              <a:lnSpc>
                <a:spcPct val="110000"/>
              </a:lnSpc>
              <a:tabLst>
                <a:tab pos="411163" algn="l"/>
              </a:tabLst>
            </a:pPr>
            <a:r>
              <a:rPr sz="1589" spc="-3" dirty="0">
                <a:latin typeface="Calibri"/>
                <a:cs typeface="Calibri"/>
              </a:rPr>
              <a:t>D</a:t>
            </a:r>
            <a:r>
              <a:rPr sz="1589" dirty="0">
                <a:latin typeface="Calibri"/>
                <a:cs typeface="Calibri"/>
              </a:rPr>
              <a:t>.</a:t>
            </a:r>
            <a:r>
              <a:rPr lang="nb-NO" sz="1589" dirty="0">
                <a:latin typeface="Calibri"/>
                <a:cs typeface="Calibri"/>
              </a:rPr>
              <a:t> 	</a:t>
            </a:r>
            <a:r>
              <a:rPr sz="1589" dirty="0">
                <a:latin typeface="Calibri"/>
                <a:cs typeface="Calibri"/>
              </a:rPr>
              <a:t>X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dirty="0">
                <a:latin typeface="Calibri"/>
                <a:cs typeface="Calibri"/>
              </a:rPr>
              <a:t>= {</a:t>
            </a:r>
            <a:r>
              <a:rPr sz="1589" spc="-14" dirty="0">
                <a:latin typeface="Calibri"/>
                <a:cs typeface="Calibri"/>
              </a:rPr>
              <a:t>5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20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3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3" dirty="0">
                <a:latin typeface="Calibri"/>
                <a:cs typeface="Calibri"/>
              </a:rPr>
              <a:t> </a:t>
            </a:r>
            <a:r>
              <a:rPr sz="1589" spc="-14" dirty="0">
                <a:latin typeface="Calibri"/>
                <a:cs typeface="Calibri"/>
              </a:rPr>
              <a:t>12</a:t>
            </a:r>
            <a:r>
              <a:rPr sz="1589" dirty="0">
                <a:latin typeface="Calibri"/>
                <a:cs typeface="Calibri"/>
              </a:rPr>
              <a:t>} </a:t>
            </a:r>
            <a:endParaRPr lang="nb-NO" sz="1589" dirty="0">
              <a:latin typeface="Calibri"/>
              <a:cs typeface="Calibri"/>
            </a:endParaRPr>
          </a:p>
          <a:p>
            <a:pPr marL="407988" marR="3533824" indent="-396875">
              <a:lnSpc>
                <a:spcPct val="110000"/>
              </a:lnSpc>
              <a:buAutoNum type="alphaUcPeriod" startAt="5"/>
              <a:tabLst>
                <a:tab pos="411163" algn="l"/>
              </a:tabLst>
            </a:pPr>
            <a:r>
              <a:rPr lang="nb-NO" sz="1589" dirty="0" err="1">
                <a:latin typeface="Calibri"/>
                <a:cs typeface="Calibri"/>
              </a:rPr>
              <a:t>X</a:t>
            </a:r>
            <a:r>
              <a:rPr lang="nb-NO" sz="1589" dirty="0">
                <a:latin typeface="Calibri"/>
                <a:cs typeface="Calibri"/>
              </a:rPr>
              <a:t> = {</a:t>
            </a:r>
            <a:r>
              <a:rPr lang="nb-NO" sz="1589" spc="-14" dirty="0">
                <a:latin typeface="Calibri"/>
                <a:cs typeface="Calibri"/>
              </a:rPr>
              <a:t>78</a:t>
            </a:r>
            <a:r>
              <a:rPr lang="nb-NO" sz="1589" dirty="0">
                <a:latin typeface="Calibri"/>
                <a:cs typeface="Calibri"/>
              </a:rPr>
              <a:t>}</a:t>
            </a:r>
          </a:p>
          <a:p>
            <a:pPr marL="407988" marR="3533824" indent="-396875">
              <a:lnSpc>
                <a:spcPct val="110000"/>
              </a:lnSpc>
              <a:buFontTx/>
              <a:buAutoNum type="alphaUcPeriod" startAt="5"/>
              <a:tabLst>
                <a:tab pos="411163" algn="l"/>
              </a:tabLst>
            </a:pPr>
            <a:r>
              <a:rPr lang="en-GB" sz="1589" dirty="0">
                <a:latin typeface="Calibri"/>
                <a:cs typeface="Calibri"/>
              </a:rPr>
              <a:t>X</a:t>
            </a:r>
            <a:r>
              <a:rPr lang="en-GB" sz="1589" spc="-10" dirty="0">
                <a:latin typeface="Calibri"/>
                <a:cs typeface="Calibri"/>
              </a:rPr>
              <a:t> </a:t>
            </a:r>
            <a:r>
              <a:rPr lang="en-GB" sz="1589" dirty="0">
                <a:latin typeface="Calibri"/>
                <a:cs typeface="Calibri"/>
              </a:rPr>
              <a:t>= {</a:t>
            </a:r>
            <a:r>
              <a:rPr lang="en-GB" sz="1589" spc="-14" dirty="0">
                <a:latin typeface="Calibri"/>
                <a:cs typeface="Calibri"/>
              </a:rPr>
              <a:t>3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10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1</a:t>
            </a:r>
            <a:r>
              <a:rPr lang="en-GB" sz="1589" dirty="0">
                <a:latin typeface="Calibri"/>
                <a:cs typeface="Calibri"/>
              </a:rPr>
              <a:t>}</a:t>
            </a:r>
            <a:endParaRPr lang="nb-NO" sz="1589" dirty="0">
              <a:latin typeface="Calibri"/>
              <a:cs typeface="Calibri"/>
            </a:endParaRPr>
          </a:p>
          <a:p>
            <a:pPr marL="407988" marR="3533824" indent="-396875">
              <a:lnSpc>
                <a:spcPct val="110000"/>
              </a:lnSpc>
              <a:buAutoNum type="alphaUcPeriod" startAt="6"/>
              <a:tabLst>
                <a:tab pos="411163" algn="l"/>
              </a:tabLst>
            </a:pPr>
            <a:r>
              <a:rPr lang="nb-NO" sz="1589" dirty="0" err="1">
                <a:latin typeface="Calibri"/>
                <a:cs typeface="Calibri"/>
              </a:rPr>
              <a:t>X</a:t>
            </a:r>
            <a:r>
              <a:rPr lang="nb-NO" sz="1589" spc="-10" dirty="0">
                <a:latin typeface="Calibri"/>
                <a:cs typeface="Calibri"/>
              </a:rPr>
              <a:t> </a:t>
            </a:r>
            <a:r>
              <a:rPr lang="nb-NO" sz="1589" dirty="0">
                <a:latin typeface="Calibri"/>
                <a:cs typeface="Calibri"/>
              </a:rPr>
              <a:t>= {</a:t>
            </a:r>
            <a:r>
              <a:rPr lang="nb-NO" sz="1589" spc="-14" dirty="0">
                <a:latin typeface="Calibri"/>
                <a:cs typeface="Calibri"/>
              </a:rPr>
              <a:t>31, 17, 18, 45</a:t>
            </a:r>
            <a:r>
              <a:rPr lang="nb-NO" sz="1589" dirty="0">
                <a:latin typeface="Calibri"/>
                <a:cs typeface="Calibri"/>
              </a:rPr>
              <a:t>} </a:t>
            </a:r>
          </a:p>
          <a:p>
            <a:pPr marL="407988" indent="-396875">
              <a:spcBef>
                <a:spcPts val="188"/>
              </a:spcBef>
              <a:tabLst>
                <a:tab pos="411163" algn="l"/>
              </a:tabLst>
            </a:pPr>
            <a:r>
              <a:rPr lang="en-GB" sz="1589" dirty="0">
                <a:latin typeface="Calibri"/>
                <a:cs typeface="Calibri"/>
              </a:rPr>
              <a:t>H.	X</a:t>
            </a:r>
            <a:r>
              <a:rPr lang="en-GB" sz="1589" spc="-10" dirty="0">
                <a:latin typeface="Calibri"/>
                <a:cs typeface="Calibri"/>
              </a:rPr>
              <a:t> </a:t>
            </a:r>
            <a:r>
              <a:rPr lang="en-GB" sz="1589" dirty="0">
                <a:latin typeface="Calibri"/>
                <a:cs typeface="Calibri"/>
              </a:rPr>
              <a:t>= {</a:t>
            </a:r>
            <a:r>
              <a:rPr lang="en-GB" sz="1589" spc="-14" dirty="0">
                <a:latin typeface="Calibri"/>
                <a:cs typeface="Calibri"/>
              </a:rPr>
              <a:t>4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10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5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3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6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3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12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3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4</a:t>
            </a:r>
            <a:r>
              <a:rPr lang="en-GB" sz="1589" spc="-7" dirty="0">
                <a:latin typeface="Calibri"/>
                <a:cs typeface="Calibri"/>
              </a:rPr>
              <a:t>,</a:t>
            </a:r>
            <a:r>
              <a:rPr lang="en-GB" sz="1589" spc="-3" dirty="0">
                <a:latin typeface="Calibri"/>
                <a:cs typeface="Calibri"/>
              </a:rPr>
              <a:t> </a:t>
            </a:r>
            <a:r>
              <a:rPr lang="en-GB" sz="1589" spc="-14" dirty="0">
                <a:latin typeface="Calibri"/>
                <a:cs typeface="Calibri"/>
              </a:rPr>
              <a:t>36</a:t>
            </a:r>
            <a:r>
              <a:rPr lang="en-GB" sz="1589" dirty="0">
                <a:latin typeface="Calibri"/>
                <a:cs typeface="Calibri"/>
              </a:rPr>
              <a:t>}</a:t>
            </a:r>
          </a:p>
          <a:p>
            <a:pPr>
              <a:lnSpc>
                <a:spcPts val="2250"/>
              </a:lnSpc>
              <a:spcBef>
                <a:spcPts val="37"/>
              </a:spcBef>
            </a:pPr>
            <a:endParaRPr sz="2250" dirty="0"/>
          </a:p>
          <a:p>
            <a:pPr marL="8405">
              <a:lnSpc>
                <a:spcPts val="1810"/>
              </a:lnSpc>
              <a:tabLst>
                <a:tab pos="3732599" algn="l"/>
              </a:tabLst>
            </a:pPr>
            <a:r>
              <a:rPr sz="1589" spc="-26" dirty="0">
                <a:latin typeface="Calibri"/>
                <a:cs typeface="Calibri"/>
              </a:rPr>
              <a:t>F</a:t>
            </a:r>
            <a:r>
              <a:rPr sz="1589" spc="-7" dirty="0">
                <a:latin typeface="Calibri"/>
                <a:cs typeface="Calibri"/>
              </a:rPr>
              <a:t>or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lang="nb-NO" sz="1589" spc="-10" dirty="0">
                <a:latin typeface="Calibri"/>
                <a:cs typeface="Calibri"/>
              </a:rPr>
              <a:t>hvert data sett</a:t>
            </a:r>
            <a:r>
              <a:rPr sz="1589" spc="-7" dirty="0">
                <a:latin typeface="Calibri"/>
                <a:cs typeface="Calibri"/>
              </a:rPr>
              <a:t>,</a:t>
            </a:r>
            <a:r>
              <a:rPr sz="1589" spc="-10" dirty="0">
                <a:latin typeface="Calibri"/>
                <a:cs typeface="Calibri"/>
              </a:rPr>
              <a:t> </a:t>
            </a:r>
            <a:r>
              <a:rPr lang="nb-NO" sz="1589" spc="-10" dirty="0">
                <a:latin typeface="Calibri"/>
                <a:cs typeface="Calibri"/>
              </a:rPr>
              <a:t>avgjør om eksponeringen er over eller under GV</a:t>
            </a:r>
            <a:endParaRPr sz="1589" dirty="0"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9015A-0BC5-9448-AED5-95C5F1CB6C37}"/>
              </a:ext>
            </a:extLst>
          </p:cNvPr>
          <p:cNvSpPr txBox="1"/>
          <p:nvPr/>
        </p:nvSpPr>
        <p:spPr>
          <a:xfrm>
            <a:off x="731520" y="943955"/>
            <a:ext cx="7852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Bruk</a:t>
            </a:r>
            <a:r>
              <a:rPr lang="en-GB" sz="1400" dirty="0"/>
              <a:t> </a:t>
            </a:r>
            <a:r>
              <a:rPr lang="en-GB" sz="1400" dirty="0" err="1"/>
              <a:t>erfaring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magefølelse</a:t>
            </a:r>
            <a:r>
              <a:rPr lang="en-GB" sz="1400" dirty="0"/>
              <a:t>. Anta at </a:t>
            </a:r>
            <a:r>
              <a:rPr lang="en-GB" sz="1400" dirty="0" err="1"/>
              <a:t>arbeidet</a:t>
            </a:r>
            <a:r>
              <a:rPr lang="en-GB" sz="1400" dirty="0"/>
              <a:t> </a:t>
            </a:r>
            <a:r>
              <a:rPr lang="en-GB" sz="1400" dirty="0" err="1"/>
              <a:t>gjøres</a:t>
            </a:r>
            <a:r>
              <a:rPr lang="en-GB" sz="1400" dirty="0"/>
              <a:t>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større</a:t>
            </a:r>
            <a:r>
              <a:rPr lang="en-GB" sz="1400" dirty="0"/>
              <a:t> </a:t>
            </a:r>
            <a:r>
              <a:rPr lang="en-GB" sz="1400" dirty="0" err="1"/>
              <a:t>industrihall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at </a:t>
            </a:r>
            <a:r>
              <a:rPr lang="en-GB" sz="1400" dirty="0" err="1"/>
              <a:t>eksponeringen</a:t>
            </a:r>
            <a:r>
              <a:rPr lang="en-GB" sz="1400" dirty="0"/>
              <a:t> er log-normal </a:t>
            </a:r>
            <a:r>
              <a:rPr lang="en-GB" sz="1400" dirty="0" err="1"/>
              <a:t>fordelt</a:t>
            </a:r>
            <a:r>
              <a:rPr lang="en-GB" sz="1400" dirty="0"/>
              <a:t>, </a:t>
            </a:r>
            <a:r>
              <a:rPr lang="en-GB" sz="1400" dirty="0" err="1"/>
              <a:t>samt</a:t>
            </a:r>
            <a:r>
              <a:rPr lang="en-GB" sz="1400" dirty="0"/>
              <a:t> </a:t>
            </a:r>
            <a:r>
              <a:rPr lang="en-GB" sz="1400" dirty="0" err="1"/>
              <a:t>angi</a:t>
            </a:r>
            <a:r>
              <a:rPr lang="en-GB" sz="1400" dirty="0"/>
              <a:t> </a:t>
            </a:r>
            <a:r>
              <a:rPr lang="en-GB" sz="1400" dirty="0" err="1"/>
              <a:t>hvor</a:t>
            </a:r>
            <a:r>
              <a:rPr lang="en-GB" sz="1400" dirty="0"/>
              <a:t> </a:t>
            </a:r>
            <a:r>
              <a:rPr lang="en-GB" sz="1400" dirty="0" err="1"/>
              <a:t>sikker</a:t>
            </a:r>
            <a:r>
              <a:rPr lang="en-GB" sz="1400" dirty="0"/>
              <a:t> er er du </a:t>
            </a:r>
            <a:r>
              <a:rPr lang="en-GB" sz="1400" dirty="0" err="1"/>
              <a:t>i</a:t>
            </a:r>
            <a:r>
              <a:rPr lang="en-GB" sz="1400" dirty="0"/>
              <a:t> </a:t>
            </a:r>
            <a:r>
              <a:rPr lang="en-GB" sz="1400" dirty="0" err="1"/>
              <a:t>ditt</a:t>
            </a:r>
            <a:r>
              <a:rPr lang="en-GB" sz="1400" dirty="0"/>
              <a:t> </a:t>
            </a:r>
            <a:r>
              <a:rPr lang="en-GB" sz="1400" dirty="0" err="1"/>
              <a:t>svar</a:t>
            </a:r>
            <a:r>
              <a:rPr lang="en-GB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7098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1411288" y="2677585"/>
            <a:ext cx="6742112" cy="425054"/>
          </a:xfrm>
        </p:spPr>
        <p:txBody>
          <a:bodyPr/>
          <a:lstStyle/>
          <a:p>
            <a:r>
              <a:rPr lang="nb-NO" sz="2800" dirty="0"/>
              <a:t>Et par nyttige tips for å trimme magefølelsen når det gjelder vurdering av eksponering</a:t>
            </a:r>
          </a:p>
        </p:txBody>
      </p:sp>
    </p:spTree>
    <p:extLst>
      <p:ext uri="{BB962C8B-B14F-4D97-AF65-F5344CB8AC3E}">
        <p14:creationId xmlns:p14="http://schemas.microsoft.com/office/powerpoint/2010/main" val="1699137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C8FDC6-038D-734D-A43A-026C26A59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Et par </a:t>
            </a:r>
            <a:r>
              <a:rPr lang="en-GB" dirty="0" err="1"/>
              <a:t>nyttige</a:t>
            </a:r>
            <a:r>
              <a:rPr lang="en-GB" dirty="0"/>
              <a:t> tips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huskeregler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1BE9EB-8F7B-B544-92A1-2826E2AAF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“95 </a:t>
            </a:r>
            <a:r>
              <a:rPr lang="en-GB" dirty="0" err="1"/>
              <a:t>regelen</a:t>
            </a:r>
            <a:r>
              <a:rPr lang="en-GB" dirty="0"/>
              <a:t>” </a:t>
            </a:r>
          </a:p>
          <a:p>
            <a:pPr marL="0" indent="0">
              <a:buNone/>
            </a:pPr>
            <a:r>
              <a:rPr lang="en-GB" dirty="0"/>
              <a:t>“10er </a:t>
            </a:r>
            <a:r>
              <a:rPr lang="en-GB" dirty="0" err="1"/>
              <a:t>regelen</a:t>
            </a:r>
            <a:r>
              <a:rPr lang="en-GB" dirty="0"/>
              <a:t>” (</a:t>
            </a:r>
            <a:r>
              <a:rPr lang="en-GB" dirty="0" err="1"/>
              <a:t>vil</a:t>
            </a:r>
            <a:r>
              <a:rPr lang="en-GB" dirty="0"/>
              <a:t> bare </a:t>
            </a:r>
            <a:r>
              <a:rPr lang="en-GB" dirty="0" err="1"/>
              <a:t>vise</a:t>
            </a:r>
            <a:r>
              <a:rPr lang="en-GB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CF9A7-5A16-7449-BA92-3E85425AA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215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1885" y="950762"/>
            <a:ext cx="7574198" cy="2902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 marR="4202">
              <a:tabLst>
                <a:tab pos="361409" algn="l"/>
              </a:tabLst>
            </a:pPr>
            <a:r>
              <a:rPr lang="nb-NO" sz="1589" spc="-10" dirty="0">
                <a:latin typeface="Calibri"/>
                <a:cs typeface="Calibri"/>
              </a:rPr>
              <a:t>1.	Hvis en eller flere av målingene er større enn GV.</a:t>
            </a:r>
          </a:p>
          <a:p>
            <a:pPr marL="8405" marR="4202">
              <a:tabLst>
                <a:tab pos="361409" algn="l"/>
              </a:tabLst>
            </a:pPr>
            <a:r>
              <a:rPr lang="nb-NO" sz="1589" spc="-10" dirty="0">
                <a:latin typeface="Calibri"/>
                <a:cs typeface="Calibri"/>
              </a:rPr>
              <a:t>	-&gt; Eksponeringen er over GV</a:t>
            </a:r>
          </a:p>
          <a:p>
            <a:pPr marL="8405" marR="4202">
              <a:lnSpc>
                <a:spcPct val="64900"/>
              </a:lnSpc>
              <a:tabLst>
                <a:tab pos="361409" algn="l"/>
              </a:tabLst>
            </a:pPr>
            <a:endParaRPr lang="nb-NO" sz="1589" spc="-10" dirty="0">
              <a:latin typeface="Calibri"/>
              <a:cs typeface="Calibri"/>
            </a:endParaRPr>
          </a:p>
          <a:p>
            <a:pPr marL="8405" marR="4202">
              <a:lnSpc>
                <a:spcPct val="64900"/>
              </a:lnSpc>
              <a:tabLst>
                <a:tab pos="361409" algn="l"/>
              </a:tabLst>
            </a:pPr>
            <a:r>
              <a:rPr lang="nb-NO" sz="1589" spc="-10" dirty="0">
                <a:latin typeface="Calibri"/>
                <a:cs typeface="Calibri"/>
              </a:rPr>
              <a:t>2. 	</a:t>
            </a:r>
            <a:r>
              <a:rPr lang="nb-NO" sz="1589" dirty="0">
                <a:latin typeface="Calibri"/>
                <a:cs typeface="Calibri"/>
              </a:rPr>
              <a:t>Finn median verdien av målingene (</a:t>
            </a:r>
            <a:r>
              <a:rPr lang="en-GB" sz="1600" dirty="0"/>
              <a:t>n= </a:t>
            </a:r>
            <a:r>
              <a:rPr lang="en-GB" sz="1600" dirty="0" err="1"/>
              <a:t>antall</a:t>
            </a:r>
            <a:r>
              <a:rPr lang="en-GB" sz="1600" dirty="0"/>
              <a:t> </a:t>
            </a:r>
            <a:r>
              <a:rPr lang="en-GB" sz="1600" dirty="0" err="1"/>
              <a:t>målinger</a:t>
            </a:r>
            <a:r>
              <a:rPr lang="en-GB" sz="1600" dirty="0"/>
              <a:t>):</a:t>
            </a:r>
            <a:endParaRPr sz="1589" dirty="0">
              <a:latin typeface="Calibri"/>
              <a:cs typeface="Calibri"/>
            </a:endParaRPr>
          </a:p>
          <a:p>
            <a:pPr marL="996359" lvl="1" indent="-342900">
              <a:lnSpc>
                <a:spcPts val="1714"/>
              </a:lnSpc>
              <a:buFont typeface="+mj-lt"/>
              <a:buAutoNum type="alphaLcParenR"/>
              <a:tabLst>
                <a:tab pos="613135" algn="l"/>
              </a:tabLst>
            </a:pPr>
            <a:r>
              <a:rPr sz="1589" dirty="0">
                <a:latin typeface="Calibri"/>
                <a:cs typeface="Calibri"/>
              </a:rPr>
              <a:t>S</a:t>
            </a:r>
            <a:r>
              <a:rPr sz="1589" spc="-7" dirty="0">
                <a:latin typeface="Calibri"/>
                <a:cs typeface="Calibri"/>
              </a:rPr>
              <a:t>ort</a:t>
            </a:r>
            <a:r>
              <a:rPr lang="nb-NO" sz="1589" spc="-7" dirty="0">
                <a:latin typeface="Calibri"/>
                <a:cs typeface="Calibri"/>
              </a:rPr>
              <a:t>er</a:t>
            </a:r>
            <a:r>
              <a:rPr sz="1589" spc="-20" dirty="0">
                <a:latin typeface="Calibri"/>
                <a:cs typeface="Calibri"/>
              </a:rPr>
              <a:t> </a:t>
            </a:r>
            <a:r>
              <a:rPr lang="nb-NO" sz="1589" spc="-20" dirty="0">
                <a:latin typeface="Calibri"/>
                <a:cs typeface="Calibri"/>
              </a:rPr>
              <a:t>dataene</a:t>
            </a:r>
          </a:p>
          <a:p>
            <a:pPr marL="996359" lvl="1" indent="-342900">
              <a:lnSpc>
                <a:spcPts val="1714"/>
              </a:lnSpc>
              <a:buFont typeface="+mj-lt"/>
              <a:buAutoNum type="alphaLcParenR"/>
              <a:tabLst>
                <a:tab pos="613135" algn="l"/>
              </a:tabLst>
            </a:pPr>
            <a:r>
              <a:rPr lang="nb-NO" sz="1589" spc="-20" dirty="0">
                <a:latin typeface="Calibri"/>
                <a:cs typeface="Calibri"/>
              </a:rPr>
              <a:t>Hvis n er et oddetall er medianen den midterste verdien</a:t>
            </a:r>
          </a:p>
          <a:p>
            <a:pPr marL="996359" lvl="1" indent="-342900">
              <a:lnSpc>
                <a:spcPts val="1714"/>
              </a:lnSpc>
              <a:buFont typeface="+mj-lt"/>
              <a:buAutoNum type="alphaLcParenR"/>
              <a:tabLst>
                <a:tab pos="613135" algn="l"/>
              </a:tabLst>
            </a:pPr>
            <a:r>
              <a:rPr lang="nb-NO" sz="1589" spc="-20" dirty="0">
                <a:latin typeface="Calibri"/>
                <a:cs typeface="Calibri"/>
              </a:rPr>
              <a:t>Hvis n er et partall er medianen gjennomsnittet av de to midterste </a:t>
            </a:r>
            <a:r>
              <a:rPr lang="nb-NO" sz="1589" spc="-20" dirty="0" err="1">
                <a:latin typeface="Calibri"/>
                <a:cs typeface="Calibri"/>
              </a:rPr>
              <a:t>måleverdiene</a:t>
            </a:r>
            <a:r>
              <a:rPr lang="nb-NO" sz="1589" spc="-20" dirty="0">
                <a:latin typeface="Calibri"/>
                <a:cs typeface="Calibri"/>
              </a:rPr>
              <a:t> </a:t>
            </a:r>
          </a:p>
          <a:p>
            <a:pPr marL="8405"/>
            <a:r>
              <a:rPr lang="nb-NO" sz="1589" dirty="0">
                <a:latin typeface="Calibri"/>
                <a:cs typeface="Calibri"/>
              </a:rPr>
              <a:t>3.     M</a:t>
            </a:r>
            <a:r>
              <a:rPr lang="nb-NO" sz="1589" spc="-3" dirty="0">
                <a:latin typeface="Calibri"/>
                <a:cs typeface="Calibri"/>
              </a:rPr>
              <a:t>u</a:t>
            </a:r>
            <a:r>
              <a:rPr lang="nb-NO" sz="1589" dirty="0">
                <a:latin typeface="Calibri"/>
                <a:cs typeface="Calibri"/>
              </a:rPr>
              <a:t>l</a:t>
            </a:r>
            <a:r>
              <a:rPr lang="nb-NO" sz="1589" spc="-7" dirty="0">
                <a:latin typeface="Calibri"/>
                <a:cs typeface="Calibri"/>
              </a:rPr>
              <a:t>tipliser medianen med hhv. </a:t>
            </a:r>
            <a:r>
              <a:rPr lang="nb-NO" sz="1589" spc="-14" dirty="0">
                <a:latin typeface="Calibri"/>
                <a:cs typeface="Calibri"/>
              </a:rPr>
              <a:t>2</a:t>
            </a:r>
            <a:r>
              <a:rPr lang="nb-NO" sz="1589" spc="-7" dirty="0">
                <a:latin typeface="Calibri"/>
                <a:cs typeface="Calibri"/>
              </a:rPr>
              <a:t>,</a:t>
            </a:r>
            <a:r>
              <a:rPr lang="nb-NO" sz="1589" spc="-3" dirty="0">
                <a:latin typeface="Calibri"/>
                <a:cs typeface="Calibri"/>
              </a:rPr>
              <a:t> </a:t>
            </a:r>
            <a:r>
              <a:rPr lang="nb-NO" sz="1589" spc="-14" dirty="0">
                <a:latin typeface="Calibri"/>
                <a:cs typeface="Calibri"/>
              </a:rPr>
              <a:t>4</a:t>
            </a:r>
            <a:r>
              <a:rPr lang="nb-NO" sz="1589" spc="-7" dirty="0">
                <a:latin typeface="Calibri"/>
                <a:cs typeface="Calibri"/>
              </a:rPr>
              <a:t>,</a:t>
            </a:r>
            <a:r>
              <a:rPr lang="nb-NO" sz="1589" spc="-3" dirty="0">
                <a:latin typeface="Calibri"/>
                <a:cs typeface="Calibri"/>
              </a:rPr>
              <a:t> og </a:t>
            </a:r>
            <a:r>
              <a:rPr lang="nb-NO" sz="1589" spc="-10" dirty="0">
                <a:latin typeface="Calibri"/>
                <a:cs typeface="Calibri"/>
              </a:rPr>
              <a:t>6</a:t>
            </a:r>
          </a:p>
          <a:p>
            <a:pPr marL="8405"/>
            <a:r>
              <a:rPr lang="nb-NO" sz="1589" spc="-10" dirty="0">
                <a:latin typeface="Calibri"/>
                <a:cs typeface="Calibri"/>
              </a:rPr>
              <a:t>         (resultatene gir et lavt, middels eller høyt estimat for 95 </a:t>
            </a:r>
            <a:r>
              <a:rPr lang="nb-NO" sz="1589" spc="-10" dirty="0" err="1">
                <a:latin typeface="Calibri"/>
                <a:cs typeface="Calibri"/>
              </a:rPr>
              <a:t>persentilen</a:t>
            </a:r>
            <a:r>
              <a:rPr lang="nb-NO" sz="1589" spc="-10" dirty="0">
                <a:latin typeface="Calibri"/>
                <a:cs typeface="Calibri"/>
              </a:rPr>
              <a:t>)</a:t>
            </a:r>
          </a:p>
          <a:p>
            <a:pPr marL="982663" lvl="2" indent="-344488">
              <a:buFont typeface="+mj-lt"/>
              <a:buAutoNum type="alphaLcParenR"/>
            </a:pPr>
            <a:r>
              <a:rPr lang="nb-NO" sz="1589" spc="-10" dirty="0">
                <a:latin typeface="Calibri"/>
                <a:cs typeface="Calibri"/>
              </a:rPr>
              <a:t>Bruk 2 hvis du kan anta liten variasjon i eksponeringen (f.eks. lite rom)</a:t>
            </a:r>
          </a:p>
          <a:p>
            <a:pPr marL="982663" lvl="2" indent="-344488">
              <a:buFont typeface="+mj-lt"/>
              <a:buAutoNum type="alphaLcParenR"/>
            </a:pPr>
            <a:r>
              <a:rPr lang="nb-NO" sz="1589" spc="-10" dirty="0">
                <a:latin typeface="Calibri"/>
                <a:cs typeface="Calibri"/>
              </a:rPr>
              <a:t>Bruk 4 hvis du antar moderat variasjon i eksponeringen </a:t>
            </a:r>
          </a:p>
          <a:p>
            <a:pPr marL="982663" lvl="2" indent="-344488">
              <a:buFont typeface="+mj-lt"/>
              <a:buAutoNum type="alphaLcParenR"/>
            </a:pPr>
            <a:r>
              <a:rPr lang="nb-NO" sz="1589" spc="-10" dirty="0">
                <a:latin typeface="Calibri"/>
                <a:cs typeface="Calibri"/>
              </a:rPr>
              <a:t>Bruk 6 hvis du kan anta høy variasjon i eksponeringen (f.eks. utendørs) </a:t>
            </a:r>
            <a:endParaRPr lang="nb-NO" sz="1589" dirty="0">
              <a:latin typeface="Calibri"/>
              <a:cs typeface="Calibri"/>
            </a:endParaRPr>
          </a:p>
          <a:p>
            <a:pPr marL="996359" lvl="1" indent="-342900">
              <a:lnSpc>
                <a:spcPts val="1714"/>
              </a:lnSpc>
              <a:buFont typeface="+mj-lt"/>
              <a:buAutoNum type="alphaLcParenR"/>
              <a:tabLst>
                <a:tab pos="613135" algn="l"/>
              </a:tabLst>
            </a:pPr>
            <a:endParaRPr lang="nb-NO" sz="1589" spc="-20" dirty="0">
              <a:latin typeface="Calibri"/>
              <a:cs typeface="Calibri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1484312" y="3853673"/>
            <a:ext cx="50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/>
              <a:t>Forutsetninger: </a:t>
            </a:r>
          </a:p>
          <a:p>
            <a:pPr>
              <a:buFontTx/>
              <a:buChar char="-"/>
            </a:pPr>
            <a:r>
              <a:rPr lang="nb-NO" sz="1200" dirty="0" err="1"/>
              <a:t>Lognormal</a:t>
            </a:r>
            <a:r>
              <a:rPr lang="nb-NO" sz="1200" dirty="0"/>
              <a:t> fordeling (X</a:t>
            </a:r>
            <a:r>
              <a:rPr lang="nb-NO" sz="1200" baseline="-25000" dirty="0"/>
              <a:t>0.95</a:t>
            </a:r>
            <a:r>
              <a:rPr lang="nb-NO" sz="1200" dirty="0"/>
              <a:t> = GM*GDS</a:t>
            </a:r>
            <a:r>
              <a:rPr lang="nb-NO" sz="1200" baseline="30000" dirty="0"/>
              <a:t>1.645</a:t>
            </a:r>
            <a:r>
              <a:rPr lang="nb-NO" sz="1200" dirty="0"/>
              <a:t> og median ~ GM</a:t>
            </a:r>
          </a:p>
          <a:p>
            <a:pPr>
              <a:buFontTx/>
              <a:buChar char="-"/>
            </a:pPr>
            <a:r>
              <a:rPr lang="nb-NO" sz="1200" dirty="0"/>
              <a:t>Eksponering er innenfor en sammenlignbart eksponert gruppe (SEG)</a:t>
            </a:r>
          </a:p>
          <a:p>
            <a:pPr>
              <a:buFontTx/>
              <a:buChar char="-"/>
            </a:pPr>
            <a:r>
              <a:rPr lang="nb-NO" sz="1200" dirty="0"/>
              <a:t>Representative målinger (i forhold til kartleggingens formål)</a:t>
            </a:r>
          </a:p>
          <a:p>
            <a:pPr>
              <a:buFontTx/>
              <a:buChar char="-"/>
            </a:pPr>
            <a:r>
              <a:rPr lang="nb-NO" sz="1200" dirty="0"/>
              <a:t>«uteliggere» må ikke bortforklares</a:t>
            </a:r>
            <a:endParaRPr lang="nb-NO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20D514E-7B29-8D41-942B-96B43468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9599"/>
            <a:ext cx="8048625" cy="702469"/>
          </a:xfrm>
        </p:spPr>
        <p:txBody>
          <a:bodyPr/>
          <a:lstStyle/>
          <a:p>
            <a:pPr algn="ctr"/>
            <a:r>
              <a:rPr lang="nb-NO" dirty="0">
                <a:latin typeface="Calibri"/>
                <a:cs typeface="Calibri"/>
              </a:rPr>
              <a:t>«95 regelen»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A9910C-E74C-194F-8504-35B0D89A4FF0}"/>
              </a:ext>
            </a:extLst>
          </p:cNvPr>
          <p:cNvSpPr txBox="1"/>
          <p:nvPr/>
        </p:nvSpPr>
        <p:spPr>
          <a:xfrm>
            <a:off x="6494911" y="413432"/>
            <a:ext cx="2891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sng" dirty="0" err="1"/>
              <a:t>Forklaring</a:t>
            </a:r>
            <a:r>
              <a:rPr lang="en-US" sz="800" b="1" u="sng" dirty="0"/>
              <a:t> </a:t>
            </a:r>
            <a:r>
              <a:rPr lang="en-US" sz="800" b="1" u="sng" dirty="0" err="1"/>
              <a:t>på</a:t>
            </a:r>
            <a:r>
              <a:rPr lang="en-US" sz="800" b="1" u="sng" dirty="0"/>
              <a:t> 95 </a:t>
            </a:r>
            <a:r>
              <a:rPr lang="en-US" sz="800" b="1" u="sng" dirty="0" err="1"/>
              <a:t>regelen</a:t>
            </a:r>
            <a:endParaRPr lang="en-US" sz="800" b="1" u="sng" dirty="0"/>
          </a:p>
          <a:p>
            <a:r>
              <a:rPr lang="en-US" sz="800" u="sng" dirty="0"/>
              <a:t>Logan, P. W., Ramachandran, G., </a:t>
            </a:r>
            <a:r>
              <a:rPr lang="en-US" sz="800" u="sng" dirty="0" err="1"/>
              <a:t>Mulhausen</a:t>
            </a:r>
            <a:r>
              <a:rPr lang="en-US" sz="800" u="sng" dirty="0"/>
              <a:t>, J. R., Banerjee, S. &amp; Hewett, P. (2011). Desktop study of occupational exposure judgments: do education and experience influence accuracy? </a:t>
            </a:r>
            <a:r>
              <a:rPr lang="en-US" sz="800" i="1" u="sng" dirty="0"/>
              <a:t>J </a:t>
            </a:r>
            <a:r>
              <a:rPr lang="en-US" sz="800" i="1" u="sng" dirty="0" err="1"/>
              <a:t>Occup</a:t>
            </a:r>
            <a:r>
              <a:rPr lang="en-US" sz="800" i="1" u="sng" dirty="0"/>
              <a:t> Environ </a:t>
            </a:r>
            <a:r>
              <a:rPr lang="en-US" sz="800" i="1" u="sng" dirty="0" err="1"/>
              <a:t>Hyg</a:t>
            </a:r>
            <a:r>
              <a:rPr lang="en-US" sz="800" i="1" u="sng" dirty="0"/>
              <a:t>, 8</a:t>
            </a:r>
            <a:r>
              <a:rPr lang="en-US" sz="800" u="sng" dirty="0"/>
              <a:t>(12), 746-758. </a:t>
            </a:r>
            <a:r>
              <a:rPr lang="en-US" sz="800" u="sng" dirty="0">
                <a:hlinkClick r:id="rId2"/>
              </a:rPr>
              <a:t>https://doi.org/10.1080/15459624.2011.628607</a:t>
            </a:r>
            <a:endParaRPr lang="en-NO" sz="800" dirty="0"/>
          </a:p>
          <a:p>
            <a:endParaRPr lang="en-GB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1A45C-F4AB-2A43-941B-E547BBB7FBB4}"/>
              </a:ext>
            </a:extLst>
          </p:cNvPr>
          <p:cNvSpPr txBox="1"/>
          <p:nvPr/>
        </p:nvSpPr>
        <p:spPr>
          <a:xfrm>
            <a:off x="6494911" y="4108806"/>
            <a:ext cx="2040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sng" dirty="0"/>
              <a:t>GM = </a:t>
            </a:r>
            <a:r>
              <a:rPr lang="en-US" sz="800" b="1" u="sng" dirty="0" err="1"/>
              <a:t>Geometrisk</a:t>
            </a:r>
            <a:r>
              <a:rPr lang="en-US" sz="800" b="1" u="sng" dirty="0"/>
              <a:t> </a:t>
            </a:r>
            <a:r>
              <a:rPr lang="en-US" sz="800" b="1" u="sng" dirty="0" err="1"/>
              <a:t>middelverdi</a:t>
            </a:r>
            <a:endParaRPr lang="en-US" sz="800" b="1" u="sng" dirty="0"/>
          </a:p>
          <a:p>
            <a:r>
              <a:rPr lang="en-US" sz="800" b="1" u="sng" dirty="0"/>
              <a:t>GSD = </a:t>
            </a:r>
            <a:r>
              <a:rPr lang="en-US" sz="800" b="1" u="sng" dirty="0" err="1"/>
              <a:t>Geometrisk</a:t>
            </a:r>
            <a:r>
              <a:rPr lang="en-US" sz="800" b="1" u="sng" dirty="0"/>
              <a:t> </a:t>
            </a:r>
            <a:r>
              <a:rPr lang="en-US" sz="800" b="1" u="sng" dirty="0" err="1"/>
              <a:t>standardavvik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1433102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bruk av «95 regelen»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7784307" y="4026694"/>
            <a:ext cx="216694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079"/>
            <a:fld id="{81D60167-4931-47E6-BA6A-407CBD079E47}" type="slidenum">
              <a:rPr sz="794" spc="-7" dirty="0">
                <a:solidFill>
                  <a:srgbClr val="898989"/>
                </a:solidFill>
                <a:latin typeface="Calibri"/>
                <a:cs typeface="Calibri"/>
              </a:rPr>
              <a:pPr marL="68079"/>
              <a:t>19</a:t>
            </a:fld>
            <a:endParaRPr sz="794">
              <a:latin typeface="Calibri"/>
              <a:cs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1C7743-B3DD-0646-9D3E-D4CB316A7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004708"/>
              </p:ext>
            </p:extLst>
          </p:nvPr>
        </p:nvGraphicFramePr>
        <p:xfrm>
          <a:off x="1530350" y="1085850"/>
          <a:ext cx="60833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93">
                  <a:extLst>
                    <a:ext uri="{9D8B030D-6E8A-4147-A177-3AD203B41FA5}">
                      <a16:colId xmlns:a16="http://schemas.microsoft.com/office/drawing/2014/main" val="1691229310"/>
                    </a:ext>
                  </a:extLst>
                </a:gridCol>
                <a:gridCol w="1586535">
                  <a:extLst>
                    <a:ext uri="{9D8B030D-6E8A-4147-A177-3AD203B41FA5}">
                      <a16:colId xmlns:a16="http://schemas.microsoft.com/office/drawing/2014/main" val="1426802757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3954469797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2225029040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2053491439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997942219"/>
                    </a:ext>
                  </a:extLst>
                </a:gridCol>
              </a:tblGrid>
              <a:tr h="81280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Xylene: GV = 100 ppm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“95 </a:t>
                      </a:r>
                      <a:r>
                        <a:rPr lang="en-GB" sz="1600" u="none" strike="noStrike" dirty="0" err="1">
                          <a:effectLst/>
                        </a:rPr>
                        <a:t>regelen</a:t>
                      </a:r>
                      <a:r>
                        <a:rPr lang="en-GB" sz="1600" u="none" strike="noStrike" dirty="0">
                          <a:effectLst/>
                        </a:rPr>
                        <a:t>”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49315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Scenerio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Data (ppm)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Median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2X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4X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6X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33753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21, 68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90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180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solidFill>
                            <a:srgbClr val="FF0000"/>
                          </a:solidFill>
                          <a:effectLst/>
                        </a:rPr>
                        <a:t>270</a:t>
                      </a:r>
                      <a:endParaRPr lang="en-NO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14657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effectLst/>
                        </a:rPr>
                        <a:t>21, </a:t>
                      </a:r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109</a:t>
                      </a:r>
                      <a:r>
                        <a:rPr lang="en-NO" sz="1600" u="none" strike="noStrike" dirty="0">
                          <a:effectLst/>
                        </a:rPr>
                        <a:t>, 38, 41, 48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41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82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164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246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4376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12, 16, 21, 24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19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76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114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364774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431509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8, 70, 5, 37, 12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effectLst/>
                        </a:rPr>
                        <a:t>72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207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982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9603E-FB41-4A4A-A909-F5C1B69FE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Forbehold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C91A3-FCBA-764D-83C5-FE165ED6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Meninger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denne</a:t>
            </a:r>
            <a:r>
              <a:rPr lang="en-GB" dirty="0"/>
              <a:t> </a:t>
            </a:r>
            <a:r>
              <a:rPr lang="en-GB" dirty="0" err="1"/>
              <a:t>presentasjonen</a:t>
            </a:r>
            <a:r>
              <a:rPr lang="en-GB" dirty="0"/>
              <a:t> er mine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må</a:t>
            </a:r>
            <a:r>
              <a:rPr lang="en-GB" dirty="0"/>
              <a:t>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tas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inntekt</a:t>
            </a:r>
            <a:r>
              <a:rPr lang="en-GB" dirty="0"/>
              <a:t> for </a:t>
            </a:r>
            <a:r>
              <a:rPr lang="en-GB" dirty="0" err="1"/>
              <a:t>hverken</a:t>
            </a:r>
            <a:r>
              <a:rPr lang="en-GB" dirty="0"/>
              <a:t> </a:t>
            </a:r>
            <a:r>
              <a:rPr lang="en-GB" dirty="0" err="1"/>
              <a:t>Proactima</a:t>
            </a:r>
            <a:r>
              <a:rPr lang="en-GB" dirty="0"/>
              <a:t>, NYF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Arbeidstilsynet</a:t>
            </a:r>
            <a:r>
              <a:rPr lang="en-GB"/>
              <a:t>. 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66E59-0D02-D64C-8FA6-0669537F11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676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FDBAC-220D-1841-9240-52BBA7A7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 </a:t>
            </a:r>
            <a:r>
              <a:rPr lang="en-GB" dirty="0" err="1"/>
              <a:t>Mentimeter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5BA54-FF5E-104D-BBFE-D7B4011619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875179-97E5-054D-B013-C7EF3B7BFB95}"/>
              </a:ext>
            </a:extLst>
          </p:cNvPr>
          <p:cNvSpPr/>
          <p:nvPr/>
        </p:nvSpPr>
        <p:spPr>
          <a:xfrm>
            <a:off x="4385260" y="981334"/>
            <a:ext cx="4158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GB" dirty="0"/>
            </a:br>
            <a:endParaRPr lang="en-GB" dirty="0"/>
          </a:p>
          <a:p>
            <a:r>
              <a:rPr lang="en-GB" b="1" dirty="0">
                <a:solidFill>
                  <a:srgbClr val="0858B3"/>
                </a:solidFill>
                <a:hlinkClick r:id="rId3"/>
              </a:rPr>
              <a:t>https://www.menti.com/ok7riiwnis</a:t>
            </a:r>
            <a:r>
              <a:rPr lang="en-GB" dirty="0"/>
              <a:t> </a:t>
            </a:r>
          </a:p>
          <a:p>
            <a:endParaRPr lang="en-GB" dirty="0"/>
          </a:p>
          <a:p>
            <a:br>
              <a:rPr lang="en-GB" dirty="0"/>
            </a:br>
            <a:r>
              <a:rPr lang="en-GB" b="1" dirty="0">
                <a:solidFill>
                  <a:srgbClr val="0858B3"/>
                </a:solidFill>
                <a:hlinkClick r:id="rId4"/>
              </a:rPr>
              <a:t>www.menti.com</a:t>
            </a:r>
            <a:r>
              <a:rPr lang="en-GB" dirty="0"/>
              <a:t> </a:t>
            </a:r>
            <a:r>
              <a:rPr lang="en-GB" dirty="0" err="1"/>
              <a:t>kode</a:t>
            </a:r>
            <a:r>
              <a:rPr lang="en-GB" dirty="0"/>
              <a:t>  22 30 28 3</a:t>
            </a:r>
          </a:p>
          <a:p>
            <a:br>
              <a:rPr lang="en-GB" dirty="0"/>
            </a:br>
            <a:endParaRPr lang="en-GB" dirty="0"/>
          </a:p>
          <a:p>
            <a:r>
              <a:rPr lang="en-GB" dirty="0"/>
              <a:t>QR code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D03EDB-D5AC-F140-BF7E-722B754547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027" y="2917804"/>
            <a:ext cx="1416150" cy="1416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8439E-29E2-1C4D-A3B6-BF2B99ACC66B}"/>
              </a:ext>
            </a:extLst>
          </p:cNvPr>
          <p:cNvSpPr txBox="1"/>
          <p:nvPr/>
        </p:nvSpPr>
        <p:spPr>
          <a:xfrm>
            <a:off x="600078" y="91763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</a:t>
            </a:r>
            <a:r>
              <a:rPr lang="en-GB" dirty="0" err="1"/>
              <a:t>lenkene</a:t>
            </a:r>
            <a:r>
              <a:rPr lang="en-GB" dirty="0"/>
              <a:t> </a:t>
            </a:r>
            <a:r>
              <a:rPr lang="en-GB" dirty="0" err="1"/>
              <a:t>finnes</a:t>
            </a:r>
            <a:r>
              <a:rPr lang="en-GB" dirty="0"/>
              <a:t> </a:t>
            </a:r>
            <a:r>
              <a:rPr lang="en-GB" dirty="0" err="1"/>
              <a:t>også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>
                <a:hlinkClick r:id="rId6"/>
              </a:rPr>
              <a:t>https://yrkeshygiene.no/</a:t>
            </a:r>
            <a:r>
              <a:rPr lang="en-GB" dirty="0"/>
              <a:t> )</a:t>
            </a:r>
          </a:p>
        </p:txBody>
      </p:sp>
      <p:pic>
        <p:nvPicPr>
          <p:cNvPr id="6" name="Picture 5" descr="Traveller taking photo of a street view with a mobile phone">
            <a:extLst>
              <a:ext uri="{FF2B5EF4-FFF2-40B4-BE49-F238E27FC236}">
                <a16:creationId xmlns:a16="http://schemas.microsoft.com/office/drawing/2014/main" id="{DE5E280A-6AC2-0042-BEAE-8674F4BC47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57" y="1745345"/>
            <a:ext cx="2481318" cy="24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18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C3FC-23F5-EE40-900D-60C79A07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Forklaring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15623-D7A3-864D-83DE-3875731B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C8354-23EE-2C4A-A057-03E6E76F5D79}"/>
              </a:ext>
            </a:extLst>
          </p:cNvPr>
          <p:cNvSpPr txBox="1"/>
          <p:nvPr/>
        </p:nvSpPr>
        <p:spPr>
          <a:xfrm>
            <a:off x="685800" y="1088233"/>
            <a:ext cx="4331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 </a:t>
            </a:r>
            <a:r>
              <a:rPr lang="en-GB" dirty="0" err="1"/>
              <a:t>måleserien</a:t>
            </a:r>
            <a:r>
              <a:rPr lang="en-GB" dirty="0"/>
              <a:t> </a:t>
            </a:r>
            <a:r>
              <a:rPr lang="en-GB" dirty="0" err="1"/>
              <a:t>skal</a:t>
            </a:r>
            <a:r>
              <a:rPr lang="en-GB" dirty="0"/>
              <a:t> </a:t>
            </a:r>
            <a:r>
              <a:rPr lang="en-GB" dirty="0" err="1"/>
              <a:t>vurderes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får</a:t>
            </a:r>
            <a:r>
              <a:rPr lang="en-GB" dirty="0"/>
              <a:t> “1 </a:t>
            </a:r>
            <a:r>
              <a:rPr lang="en-GB" dirty="0" err="1"/>
              <a:t>minutt</a:t>
            </a:r>
            <a:r>
              <a:rPr lang="en-GB" dirty="0"/>
              <a:t>”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dere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AE58A-26F3-594B-87CE-C5FA8185BDCD}"/>
              </a:ext>
            </a:extLst>
          </p:cNvPr>
          <p:cNvSpPr txBox="1"/>
          <p:nvPr/>
        </p:nvSpPr>
        <p:spPr>
          <a:xfrm>
            <a:off x="685800" y="2403378"/>
            <a:ext cx="4331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/>
              <a:t>Bruk</a:t>
            </a:r>
            <a:r>
              <a:rPr lang="en-GB" sz="1600" b="1" dirty="0"/>
              <a:t> 95-regelen. </a:t>
            </a:r>
          </a:p>
          <a:p>
            <a:endParaRPr lang="en-GB" sz="1600" b="1" dirty="0"/>
          </a:p>
          <a:p>
            <a:r>
              <a:rPr lang="en-GB" sz="1600" dirty="0"/>
              <a:t>Anta at </a:t>
            </a:r>
            <a:r>
              <a:rPr lang="en-GB" sz="1600" dirty="0" err="1"/>
              <a:t>arbeidet</a:t>
            </a:r>
            <a:r>
              <a:rPr lang="en-GB" sz="1600" dirty="0"/>
              <a:t> </a:t>
            </a:r>
            <a:r>
              <a:rPr lang="en-GB" sz="1600" dirty="0" err="1"/>
              <a:t>gjøres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større</a:t>
            </a:r>
            <a:r>
              <a:rPr lang="en-GB" sz="1600" dirty="0"/>
              <a:t> </a:t>
            </a:r>
            <a:r>
              <a:rPr lang="en-GB" sz="1600" dirty="0" err="1"/>
              <a:t>industrihall</a:t>
            </a:r>
            <a:r>
              <a:rPr lang="en-GB" sz="1600" dirty="0"/>
              <a:t> (</a:t>
            </a:r>
            <a:r>
              <a:rPr lang="en-GB" sz="1600" dirty="0" err="1"/>
              <a:t>moderet</a:t>
            </a:r>
            <a:r>
              <a:rPr lang="en-GB" sz="1600" dirty="0"/>
              <a:t> </a:t>
            </a:r>
            <a:r>
              <a:rPr lang="en-GB" sz="1600" dirty="0" err="1"/>
              <a:t>til</a:t>
            </a:r>
            <a:r>
              <a:rPr lang="en-GB" sz="1600" dirty="0"/>
              <a:t> </a:t>
            </a:r>
            <a:r>
              <a:rPr lang="en-GB" sz="1600" dirty="0" err="1"/>
              <a:t>høy</a:t>
            </a:r>
            <a:r>
              <a:rPr lang="en-GB" sz="1600" dirty="0"/>
              <a:t> </a:t>
            </a:r>
            <a:r>
              <a:rPr lang="en-GB" sz="1600" dirty="0" err="1"/>
              <a:t>variasjon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eksponeringen</a:t>
            </a:r>
            <a:r>
              <a:rPr lang="en-GB" sz="1600" dirty="0"/>
              <a:t>) </a:t>
            </a:r>
            <a:r>
              <a:rPr lang="en-GB" sz="1600" dirty="0" err="1"/>
              <a:t>og</a:t>
            </a:r>
            <a:r>
              <a:rPr lang="en-GB" sz="1600" dirty="0"/>
              <a:t> at </a:t>
            </a:r>
            <a:r>
              <a:rPr lang="en-GB" sz="1600" dirty="0" err="1"/>
              <a:t>eksponeringen</a:t>
            </a:r>
            <a:r>
              <a:rPr lang="en-GB" sz="1600" dirty="0"/>
              <a:t> er log-</a:t>
            </a:r>
            <a:r>
              <a:rPr lang="en-GB" sz="1600" dirty="0" err="1"/>
              <a:t>normalfordelt</a:t>
            </a:r>
            <a:r>
              <a:rPr lang="en-GB" sz="1600" dirty="0"/>
              <a:t>, </a:t>
            </a:r>
            <a:r>
              <a:rPr lang="en-GB" sz="1600" dirty="0" err="1"/>
              <a:t>samt</a:t>
            </a:r>
            <a:r>
              <a:rPr lang="en-GB" sz="1600" dirty="0"/>
              <a:t> </a:t>
            </a:r>
            <a:r>
              <a:rPr lang="en-GB" sz="1600" dirty="0" err="1"/>
              <a:t>angi</a:t>
            </a:r>
            <a:r>
              <a:rPr lang="en-GB" sz="1600" dirty="0"/>
              <a:t> </a:t>
            </a:r>
            <a:r>
              <a:rPr lang="en-GB" sz="1600" dirty="0" err="1"/>
              <a:t>hvor</a:t>
            </a:r>
            <a:r>
              <a:rPr lang="en-GB" sz="1600" dirty="0"/>
              <a:t> </a:t>
            </a:r>
            <a:r>
              <a:rPr lang="en-GB" sz="1600" dirty="0" err="1"/>
              <a:t>sikker</a:t>
            </a:r>
            <a:r>
              <a:rPr lang="en-GB" sz="1600" dirty="0"/>
              <a:t> du er </a:t>
            </a:r>
            <a:r>
              <a:rPr lang="en-GB" sz="1600" dirty="0" err="1"/>
              <a:t>i</a:t>
            </a:r>
            <a:r>
              <a:rPr lang="en-GB" sz="1600" dirty="0"/>
              <a:t> </a:t>
            </a:r>
            <a:r>
              <a:rPr lang="en-GB" sz="1600" dirty="0" err="1"/>
              <a:t>ditt</a:t>
            </a:r>
            <a:r>
              <a:rPr lang="en-GB" sz="1600" dirty="0"/>
              <a:t> </a:t>
            </a:r>
            <a:r>
              <a:rPr lang="en-GB" sz="1600" dirty="0" err="1"/>
              <a:t>svar</a:t>
            </a:r>
            <a:r>
              <a:rPr lang="en-GB" sz="16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63361D-4245-D14E-BF04-817FDF965131}"/>
              </a:ext>
            </a:extLst>
          </p:cNvPr>
          <p:cNvSpPr txBox="1"/>
          <p:nvPr/>
        </p:nvSpPr>
        <p:spPr>
          <a:xfrm>
            <a:off x="5398656" y="673944"/>
            <a:ext cx="30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Slik</a:t>
            </a:r>
            <a:r>
              <a:rPr lang="en-GB" dirty="0"/>
              <a:t> </a:t>
            </a:r>
            <a:r>
              <a:rPr lang="en-GB" dirty="0" err="1"/>
              <a:t>vil</a:t>
            </a:r>
            <a:r>
              <a:rPr lang="en-GB" dirty="0"/>
              <a:t> det se </a:t>
            </a:r>
            <a:r>
              <a:rPr lang="en-GB" dirty="0" err="1"/>
              <a:t>ut</a:t>
            </a:r>
            <a:r>
              <a:rPr lang="en-GB" dirty="0"/>
              <a:t> for </a:t>
            </a:r>
            <a:r>
              <a:rPr lang="en-GB" dirty="0" err="1"/>
              <a:t>dere</a:t>
            </a:r>
            <a:r>
              <a:rPr lang="en-GB" dirty="0"/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1297C1-1FA5-5145-87CD-C92188DF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866" y="1137025"/>
            <a:ext cx="1878711" cy="33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5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bruk av «95 regelen»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11C7743-B3DD-0646-9D3E-D4CB316A7929}"/>
              </a:ext>
            </a:extLst>
          </p:cNvPr>
          <p:cNvGraphicFramePr>
            <a:graphicFrameLocks noGrp="1"/>
          </p:cNvGraphicFramePr>
          <p:nvPr/>
        </p:nvGraphicFramePr>
        <p:xfrm>
          <a:off x="1530350" y="1085850"/>
          <a:ext cx="6083300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93">
                  <a:extLst>
                    <a:ext uri="{9D8B030D-6E8A-4147-A177-3AD203B41FA5}">
                      <a16:colId xmlns:a16="http://schemas.microsoft.com/office/drawing/2014/main" val="1691229310"/>
                    </a:ext>
                  </a:extLst>
                </a:gridCol>
                <a:gridCol w="1586535">
                  <a:extLst>
                    <a:ext uri="{9D8B030D-6E8A-4147-A177-3AD203B41FA5}">
                      <a16:colId xmlns:a16="http://schemas.microsoft.com/office/drawing/2014/main" val="1426802757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3954469797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2225029040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2053491439"/>
                    </a:ext>
                  </a:extLst>
                </a:gridCol>
                <a:gridCol w="826518">
                  <a:extLst>
                    <a:ext uri="{9D8B030D-6E8A-4147-A177-3AD203B41FA5}">
                      <a16:colId xmlns:a16="http://schemas.microsoft.com/office/drawing/2014/main" val="997942219"/>
                    </a:ext>
                  </a:extLst>
                </a:gridCol>
              </a:tblGrid>
              <a:tr h="81280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Xylene: GV = 100 ppm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 dirty="0">
                          <a:effectLst/>
                        </a:rPr>
                        <a:t>“95 </a:t>
                      </a:r>
                      <a:r>
                        <a:rPr lang="en-GB" sz="1600" u="none" strike="noStrike" dirty="0" err="1">
                          <a:effectLst/>
                        </a:rPr>
                        <a:t>regelen</a:t>
                      </a:r>
                      <a:r>
                        <a:rPr lang="en-GB" sz="1600" u="none" strike="noStrike" dirty="0">
                          <a:effectLst/>
                        </a:rPr>
                        <a:t>”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49315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Scenerio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Data (ppm)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Median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2X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4X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600" u="none" strike="noStrike">
                          <a:effectLst/>
                        </a:rPr>
                        <a:t>6X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33753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21, 68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90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180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solidFill>
                            <a:srgbClr val="FF0000"/>
                          </a:solidFill>
                          <a:effectLst/>
                        </a:rPr>
                        <a:t>270</a:t>
                      </a:r>
                      <a:endParaRPr lang="en-NO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146572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effectLst/>
                        </a:rPr>
                        <a:t>21, </a:t>
                      </a:r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101</a:t>
                      </a:r>
                      <a:r>
                        <a:rPr lang="en-NO" sz="1600" u="none" strike="noStrike" dirty="0">
                          <a:effectLst/>
                        </a:rPr>
                        <a:t>, 38, 41, 48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41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82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164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246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4376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12, 16, 21, 24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19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76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114</a:t>
                      </a:r>
                      <a:endParaRPr lang="en-NO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364774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30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431509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5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8, 70, 5, 37, 12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12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24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>
                          <a:effectLst/>
                        </a:rPr>
                        <a:t>48</a:t>
                      </a:r>
                      <a:endParaRPr lang="en-NO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600" u="none" strike="noStrike" dirty="0">
                          <a:effectLst/>
                        </a:rPr>
                        <a:t>72</a:t>
                      </a:r>
                      <a:endParaRPr lang="en-NO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207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01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8979-7DB3-1547-8291-3BB4FD8CC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Resultatvisning</a:t>
            </a:r>
            <a:r>
              <a:rPr lang="en-GB" dirty="0"/>
              <a:t> - </a:t>
            </a:r>
            <a:r>
              <a:rPr lang="en-GB" dirty="0" err="1"/>
              <a:t>Mentimeter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1E02A-7B47-A240-B93B-4F4A8E968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9526D-8C9F-2846-BBA5-66C12D32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878" y="1806612"/>
            <a:ext cx="4219173" cy="1911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815C2-8236-5045-8A20-08D55007E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19" y="1806612"/>
            <a:ext cx="4219174" cy="191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AFCD1-514E-8541-8A1A-146B70B46644}"/>
              </a:ext>
            </a:extLst>
          </p:cNvPr>
          <p:cNvSpPr txBox="1"/>
          <p:nvPr/>
        </p:nvSpPr>
        <p:spPr>
          <a:xfrm>
            <a:off x="171450" y="1056013"/>
            <a:ext cx="3583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bruk</a:t>
            </a:r>
            <a:r>
              <a:rPr lang="en-GB" dirty="0"/>
              <a:t> </a:t>
            </a:r>
            <a:r>
              <a:rPr lang="en-GB" dirty="0" err="1"/>
              <a:t>erfaring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magefølelse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970D75-A5B0-8344-BE8C-012BF4B7F1C3}"/>
              </a:ext>
            </a:extLst>
          </p:cNvPr>
          <p:cNvSpPr txBox="1"/>
          <p:nvPr/>
        </p:nvSpPr>
        <p:spPr>
          <a:xfrm>
            <a:off x="4807878" y="1079124"/>
            <a:ext cx="24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Ved</a:t>
            </a:r>
            <a:r>
              <a:rPr lang="en-GB" dirty="0"/>
              <a:t> </a:t>
            </a:r>
            <a:r>
              <a:rPr lang="en-GB" dirty="0" err="1"/>
              <a:t>bruk</a:t>
            </a:r>
            <a:r>
              <a:rPr lang="en-GB" dirty="0"/>
              <a:t> “95 </a:t>
            </a:r>
            <a:r>
              <a:rPr lang="en-GB" dirty="0" err="1"/>
              <a:t>regelen</a:t>
            </a:r>
            <a:r>
              <a:rPr lang="en-GB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47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0962" y="185231"/>
            <a:ext cx="5326296" cy="629068"/>
          </a:xfrm>
          <a:prstGeom prst="rect">
            <a:avLst/>
          </a:prstGeom>
        </p:spPr>
        <p:txBody>
          <a:bodyPr vert="horz" wrap="square" lIns="0" tIns="179182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61850"/>
            <a:r>
              <a:rPr lang="nb-NO" sz="2912" spc="-3" dirty="0"/>
              <a:t>95 regelen – øvelse (GV = 100)</a:t>
            </a:r>
            <a:endParaRPr sz="2912" dirty="0"/>
          </a:p>
        </p:txBody>
      </p:sp>
      <p:sp>
        <p:nvSpPr>
          <p:cNvPr id="4" name="object 4"/>
          <p:cNvSpPr txBox="1"/>
          <p:nvPr/>
        </p:nvSpPr>
        <p:spPr>
          <a:xfrm>
            <a:off x="7122233" y="4563595"/>
            <a:ext cx="119763" cy="12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5"/>
            <a:r>
              <a:rPr sz="794" spc="-7" dirty="0">
                <a:solidFill>
                  <a:srgbClr val="898989"/>
                </a:solidFill>
                <a:latin typeface="Calibri"/>
                <a:cs typeface="Calibri"/>
              </a:rPr>
              <a:t>38</a:t>
            </a:r>
            <a:endParaRPr sz="794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465129"/>
              </p:ext>
            </p:extLst>
          </p:nvPr>
        </p:nvGraphicFramePr>
        <p:xfrm>
          <a:off x="1468036" y="1026353"/>
          <a:ext cx="6418664" cy="30881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4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5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5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4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3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849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65629">
                <a:tc>
                  <a:txBody>
                    <a:bodyPr/>
                    <a:lstStyle/>
                    <a:p>
                      <a:pPr marL="183515" marR="106045" indent="-82550">
                        <a:lnSpc>
                          <a:spcPct val="120000"/>
                        </a:lnSpc>
                      </a:pPr>
                      <a:r>
                        <a:rPr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D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ata </a:t>
                      </a:r>
                      <a:r>
                        <a:rPr lang="nb-NO"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sett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b-NO" sz="1100" b="1" spc="-5" dirty="0" err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Måleverdier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Me</a:t>
                      </a:r>
                      <a:r>
                        <a:rPr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di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an</a:t>
                      </a:r>
                      <a:endParaRPr sz="1100" b="1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2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100" b="1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24765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100" b="1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</a:pPr>
                      <a:r>
                        <a:rPr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6</a:t>
                      </a:r>
                      <a:r>
                        <a:rPr sz="1100" b="1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x</a:t>
                      </a:r>
                      <a:endParaRPr sz="1100" b="1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  <a:solidFill>
                      <a:srgbClr val="4F80BC"/>
                    </a:solidFill>
                  </a:tcPr>
                </a:tc>
                <a:tc>
                  <a:txBody>
                    <a:bodyPr/>
                    <a:lstStyle/>
                    <a:p>
                      <a:pPr marL="173990" marR="164465" algn="ctr">
                        <a:lnSpc>
                          <a:spcPct val="100000"/>
                        </a:lnSpc>
                      </a:pPr>
                      <a:r>
                        <a:rPr lang="nb-NO"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Over GV </a:t>
                      </a:r>
                    </a:p>
                    <a:p>
                      <a:pPr marL="173990" marR="164465" algn="ctr">
                        <a:lnSpc>
                          <a:spcPct val="100000"/>
                        </a:lnSpc>
                      </a:pPr>
                      <a:r>
                        <a:rPr lang="nb-NO"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i </a:t>
                      </a:r>
                      <a:r>
                        <a:rPr lang="nb-NO" sz="1100" b="1" spc="-5" dirty="0" err="1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hht</a:t>
                      </a:r>
                      <a:r>
                        <a:rPr lang="nb-NO" sz="1100" b="1" spc="-5" dirty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 95 regelen?</a:t>
                      </a:r>
                      <a:endParaRPr sz="1100" b="1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28701">
                      <a:solidFill>
                        <a:srgbClr val="000000"/>
                      </a:solidFill>
                      <a:prstDash val="solid"/>
                    </a:lnT>
                    <a:lnB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0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A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5, 7, 13, 17, 30, 63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6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567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B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33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254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C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5, 8, 9, 33, 37, 109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527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8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11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12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D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3, 5, 12, 20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369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8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E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7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954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15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6839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46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567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F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1, 3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939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G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17, 18, 31, 45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77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2</a:t>
                      </a:r>
                      <a:r>
                        <a:rPr sz="1200" spc="-30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.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4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9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14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7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1346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558"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H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30225">
                      <a:solidFill>
                        <a:srgbClr val="000000"/>
                      </a:solidFill>
                      <a:prstDash val="solid"/>
                    </a:lnL>
                    <a:lnR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4, 5, 6, 12, 14, 36</a:t>
                      </a:r>
                    </a:p>
                  </a:txBody>
                  <a:tcPr marL="9525" marR="9525" marT="9525" marB="0" anchor="ctr">
                    <a:lnL w="13461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9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1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8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3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4985">
                      <a:solidFill>
                        <a:srgbClr val="000000"/>
                      </a:solidFill>
                      <a:prstDash val="solid"/>
                    </a:lnL>
                    <a:lnR w="13461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002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Tahoma"/>
                          <a:cs typeface="Tahoma"/>
                        </a:rPr>
                        <a:t>5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3461">
                      <a:solidFill>
                        <a:srgbClr val="000000"/>
                      </a:solidFill>
                      <a:prstDash val="solid"/>
                    </a:lnL>
                    <a:lnR w="1498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NO" sz="12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4985">
                      <a:solidFill>
                        <a:srgbClr val="000000"/>
                      </a:solidFill>
                      <a:prstDash val="solid"/>
                    </a:lnL>
                    <a:lnR w="30225">
                      <a:solidFill>
                        <a:srgbClr val="000000"/>
                      </a:solidFill>
                      <a:prstDash val="solid"/>
                    </a:lnR>
                    <a:lnT w="13461">
                      <a:solidFill>
                        <a:srgbClr val="000000"/>
                      </a:solidFill>
                      <a:prstDash val="solid"/>
                    </a:lnT>
                    <a:lnB w="28701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812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2800" dirty="0"/>
              <a:t>«10er reglen»</a:t>
            </a:r>
            <a:br>
              <a:rPr lang="nb-NO" sz="2400" dirty="0"/>
            </a:br>
            <a:r>
              <a:rPr lang="nb-NO" sz="1800" dirty="0" err="1"/>
              <a:t>erfaringsbasert</a:t>
            </a:r>
            <a:r>
              <a:rPr lang="nb-NO" sz="1800" dirty="0"/>
              <a:t> estimat for 95-persentil – (Jahn et. al. 2015 s. 337)</a:t>
            </a:r>
            <a:endParaRPr lang="nb-NO" sz="2400" dirty="0"/>
          </a:p>
        </p:txBody>
      </p:sp>
      <p:graphicFrame>
        <p:nvGraphicFramePr>
          <p:cNvPr id="2" name="Plassholder for innhold 1"/>
          <p:cNvGraphicFramePr>
            <a:graphicFrameLocks noGrp="1"/>
          </p:cNvGraphicFramePr>
          <p:nvPr>
            <p:ph idx="1"/>
          </p:nvPr>
        </p:nvGraphicFramePr>
        <p:xfrm>
          <a:off x="1593056" y="1079897"/>
          <a:ext cx="6797411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4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nb-NO" sz="1400" dirty="0"/>
                        <a:t>Type</a:t>
                      </a:r>
                      <a:r>
                        <a:rPr lang="nb-NO" sz="1400" baseline="0" dirty="0"/>
                        <a:t> kontroll</a:t>
                      </a:r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Andel av </a:t>
                      </a:r>
                      <a:r>
                        <a:rPr lang="nb-NO" sz="1400" dirty="0" err="1"/>
                        <a:t>mettningskonsentrasjon</a:t>
                      </a:r>
                      <a:endParaRPr lang="nb-NO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400" dirty="0"/>
                        <a:t>Lukker rom (ingen luft utskiftning)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1/10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400" dirty="0"/>
                        <a:t>Dårlig</a:t>
                      </a:r>
                      <a:r>
                        <a:rPr lang="nb-NO" sz="1400" baseline="0" dirty="0"/>
                        <a:t> (begrenset </a:t>
                      </a:r>
                      <a:r>
                        <a:rPr lang="nb-NO" sz="1400" baseline="0" dirty="0" err="1"/>
                        <a:t>luftutskifte</a:t>
                      </a:r>
                      <a:r>
                        <a:rPr lang="nb-NO" sz="1400" baseline="0" dirty="0"/>
                        <a:t>)</a:t>
                      </a:r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1/100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400" dirty="0"/>
                        <a:t>God (</a:t>
                      </a:r>
                      <a:r>
                        <a:rPr lang="nb-NO" sz="1400" dirty="0" err="1"/>
                        <a:t>allmenventilasjon</a:t>
                      </a:r>
                      <a:r>
                        <a:rPr lang="nb-NO" sz="1400" baseline="0" dirty="0"/>
                        <a:t> – 6 luftskifter/time)</a:t>
                      </a:r>
                      <a:endParaRPr lang="nb-NO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1/1 000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400" dirty="0"/>
                        <a:t>Punktavsug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1/10 000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nb-NO" sz="1400" dirty="0"/>
                        <a:t>Innelukking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1/100 000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kstSylinder 2"/>
          <p:cNvSpPr txBox="1"/>
          <p:nvPr/>
        </p:nvSpPr>
        <p:spPr>
          <a:xfrm>
            <a:off x="1547664" y="3165816"/>
            <a:ext cx="70518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Mettningskonsentrasjon</a:t>
            </a:r>
            <a:r>
              <a:rPr lang="nb-NO" sz="1200" dirty="0"/>
              <a:t> P</a:t>
            </a:r>
            <a:r>
              <a:rPr lang="nb-NO" sz="1200" baseline="-25000" dirty="0"/>
              <a:t>A</a:t>
            </a:r>
            <a:r>
              <a:rPr lang="nb-NO" sz="1200" dirty="0"/>
              <a:t> for ren benzen (25</a:t>
            </a:r>
            <a:r>
              <a:rPr lang="nb-NO" sz="1200" baseline="30000" dirty="0"/>
              <a:t>∘</a:t>
            </a:r>
            <a:r>
              <a:rPr lang="nb-NO" sz="1200" dirty="0"/>
              <a:t>C,760 </a:t>
            </a:r>
            <a:r>
              <a:rPr lang="nb-NO" sz="1200" dirty="0" err="1"/>
              <a:t>mmHg</a:t>
            </a:r>
            <a:r>
              <a:rPr lang="nb-NO" sz="1200" dirty="0"/>
              <a:t>):</a:t>
            </a:r>
          </a:p>
          <a:p>
            <a:r>
              <a:rPr lang="nb-NO" sz="1200" dirty="0"/>
              <a:t>P</a:t>
            </a:r>
            <a:r>
              <a:rPr lang="nb-NO" sz="1200" baseline="-25000" dirty="0"/>
              <a:t>A</a:t>
            </a:r>
            <a:r>
              <a:rPr lang="nb-NO" sz="1200" dirty="0"/>
              <a:t> = (P</a:t>
            </a:r>
            <a:r>
              <a:rPr lang="nb-NO" sz="1200" baseline="30000" dirty="0"/>
              <a:t>0</a:t>
            </a:r>
            <a:r>
              <a:rPr lang="nb-NO" sz="1200" baseline="-25000" dirty="0"/>
              <a:t>A</a:t>
            </a:r>
            <a:r>
              <a:rPr lang="nb-NO" sz="1200" dirty="0"/>
              <a:t>/ 760 </a:t>
            </a:r>
            <a:r>
              <a:rPr lang="nb-NO" sz="1200" dirty="0" err="1"/>
              <a:t>mmHg</a:t>
            </a:r>
            <a:r>
              <a:rPr lang="nb-NO" sz="1200" dirty="0"/>
              <a:t>)*1 000 000 </a:t>
            </a:r>
          </a:p>
          <a:p>
            <a:r>
              <a:rPr lang="nb-NO" sz="1200" dirty="0"/>
              <a:t>P</a:t>
            </a:r>
            <a:r>
              <a:rPr lang="nb-NO" sz="1200" baseline="-25000" dirty="0"/>
              <a:t>A</a:t>
            </a:r>
            <a:r>
              <a:rPr lang="nb-NO" sz="1200" dirty="0"/>
              <a:t> = (92,2 </a:t>
            </a:r>
            <a:r>
              <a:rPr lang="nb-NO" sz="1200" dirty="0" err="1"/>
              <a:t>mmHg</a:t>
            </a:r>
            <a:r>
              <a:rPr lang="nb-NO" sz="1200" dirty="0"/>
              <a:t> / 760 </a:t>
            </a:r>
            <a:r>
              <a:rPr lang="nb-NO" sz="1200" dirty="0" err="1"/>
              <a:t>mmHg</a:t>
            </a:r>
            <a:r>
              <a:rPr lang="nb-NO" sz="1200" dirty="0"/>
              <a:t>) x 1 000 000 = 125 000 </a:t>
            </a:r>
            <a:r>
              <a:rPr lang="nb-NO" sz="1200" dirty="0" err="1"/>
              <a:t>ppm</a:t>
            </a:r>
            <a:endParaRPr lang="nb-NO" sz="1200" dirty="0"/>
          </a:p>
          <a:p>
            <a:endParaRPr lang="nb-NO" sz="1200" dirty="0"/>
          </a:p>
          <a:p>
            <a:r>
              <a:rPr lang="nb-NO" sz="1200" dirty="0" err="1"/>
              <a:t>Raults</a:t>
            </a:r>
            <a:r>
              <a:rPr lang="nb-NO" sz="1200" dirty="0"/>
              <a:t> lov: P</a:t>
            </a:r>
            <a:r>
              <a:rPr lang="nb-NO" sz="1200" baseline="-25000" dirty="0"/>
              <a:t>A</a:t>
            </a:r>
            <a:r>
              <a:rPr lang="nb-NO" sz="1200" dirty="0"/>
              <a:t> = X</a:t>
            </a:r>
            <a:r>
              <a:rPr lang="nb-NO" sz="1200" baseline="-25000" dirty="0"/>
              <a:t>A</a:t>
            </a:r>
            <a:r>
              <a:rPr lang="nb-NO" sz="1200" dirty="0"/>
              <a:t> x P</a:t>
            </a:r>
            <a:r>
              <a:rPr lang="nb-NO" sz="1200" baseline="30000" dirty="0"/>
              <a:t>0</a:t>
            </a:r>
            <a:r>
              <a:rPr lang="nb-NO" sz="1200" baseline="-25000" dirty="0"/>
              <a:t>A</a:t>
            </a:r>
            <a:r>
              <a:rPr lang="nb-NO" sz="1200" dirty="0"/>
              <a:t> , hvor P</a:t>
            </a:r>
            <a:r>
              <a:rPr lang="nb-NO" sz="1200" baseline="-25000" dirty="0"/>
              <a:t>A</a:t>
            </a:r>
            <a:r>
              <a:rPr lang="nb-NO" sz="1200" dirty="0"/>
              <a:t> = damptrykket av komp. A over en væske</a:t>
            </a:r>
          </a:p>
          <a:p>
            <a:r>
              <a:rPr lang="nb-NO" sz="1200" dirty="0"/>
              <a:t>			      X</a:t>
            </a:r>
            <a:r>
              <a:rPr lang="nb-NO" sz="1200" baseline="-25000" dirty="0"/>
              <a:t>A</a:t>
            </a:r>
            <a:r>
              <a:rPr lang="nb-NO" sz="1200" dirty="0"/>
              <a:t> = </a:t>
            </a:r>
            <a:r>
              <a:rPr lang="nb-NO" sz="1200" dirty="0" err="1"/>
              <a:t>molfraksjonen</a:t>
            </a:r>
            <a:r>
              <a:rPr lang="nb-NO" sz="1200" dirty="0"/>
              <a:t> av komp. A i væsken</a:t>
            </a:r>
          </a:p>
          <a:p>
            <a:r>
              <a:rPr lang="nb-NO" sz="1200" dirty="0"/>
              <a:t>			      P</a:t>
            </a:r>
            <a:r>
              <a:rPr lang="nb-NO" sz="1200" baseline="30000" dirty="0"/>
              <a:t>0</a:t>
            </a:r>
            <a:r>
              <a:rPr lang="nb-NO" sz="1200" baseline="-25000" dirty="0"/>
              <a:t>A</a:t>
            </a:r>
            <a:r>
              <a:rPr lang="nb-NO" sz="1200" dirty="0"/>
              <a:t> = damptrykket av ren komp. A ved 25</a:t>
            </a:r>
            <a:r>
              <a:rPr lang="nb-NO" sz="1200" baseline="30000" dirty="0"/>
              <a:t> ∘</a:t>
            </a:r>
            <a:r>
              <a:rPr lang="nb-NO" sz="1200" dirty="0"/>
              <a:t>C,760 </a:t>
            </a:r>
            <a:r>
              <a:rPr lang="nb-NO" sz="1200" dirty="0" err="1"/>
              <a:t>mmHg</a:t>
            </a:r>
            <a:endParaRPr lang="nb-NO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1AACD-CC4B-D540-A6A3-C95729ED891C}"/>
              </a:ext>
            </a:extLst>
          </p:cNvPr>
          <p:cNvSpPr txBox="1"/>
          <p:nvPr/>
        </p:nvSpPr>
        <p:spPr>
          <a:xfrm>
            <a:off x="1995724" y="4746970"/>
            <a:ext cx="55988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800" dirty="0"/>
              <a:t>Jahn, S. D., Bullock, W. H. &amp; Ignacio, J. S. (2015). </a:t>
            </a:r>
            <a:r>
              <a:rPr lang="en-NO" sz="800" i="1" dirty="0"/>
              <a:t>A strategy for assessing and managing occupational exposures</a:t>
            </a:r>
            <a:r>
              <a:rPr lang="en-NO" sz="800" dirty="0"/>
              <a:t> (4. utg.). Falls Church, VA: AIHA Press. 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023466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Vurdering</a:t>
            </a:r>
            <a:r>
              <a:rPr lang="nl-NL" dirty="0"/>
              <a:t> av </a:t>
            </a:r>
            <a:r>
              <a:rPr lang="nl-NL" dirty="0" err="1"/>
              <a:t>målinger</a:t>
            </a:r>
            <a:r>
              <a:rPr lang="nl-NL" dirty="0"/>
              <a:t> i </a:t>
            </a:r>
            <a:r>
              <a:rPr lang="nl-NL" dirty="0" err="1"/>
              <a:t>hht</a:t>
            </a:r>
            <a:r>
              <a:rPr lang="nl-NL" dirty="0"/>
              <a:t>. EN 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331" y="1061118"/>
            <a:ext cx="5139560" cy="3021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b="1" dirty="0"/>
              <a:t>5.5 </a:t>
            </a:r>
            <a:r>
              <a:rPr lang="en-US" sz="1800" b="1" dirty="0"/>
              <a:t>Comparison of results with OELVs</a:t>
            </a:r>
            <a:endParaRPr lang="nl-NL" sz="1800" b="1" dirty="0"/>
          </a:p>
          <a:p>
            <a:r>
              <a:rPr lang="nl-NL" sz="1800" dirty="0"/>
              <a:t>Statistical test</a:t>
            </a:r>
          </a:p>
          <a:p>
            <a:pPr lvl="1"/>
            <a:r>
              <a:rPr lang="en-US" sz="1600" dirty="0"/>
              <a:t>……</a:t>
            </a:r>
          </a:p>
          <a:p>
            <a:pPr lvl="1"/>
            <a:r>
              <a:rPr lang="en-US" sz="1600" dirty="0"/>
              <a:t>The test shall measure, with at least 70 % confidence, whether less than 5 % of exposures in the SEG exceed the OELV (Annex F)</a:t>
            </a:r>
          </a:p>
          <a:p>
            <a:pPr lvl="1"/>
            <a:r>
              <a:rPr lang="en-US" sz="1600" dirty="0"/>
              <a:t>…….</a:t>
            </a:r>
            <a:endParaRPr lang="nl-NL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5"/>
          <a:stretch/>
        </p:blipFill>
        <p:spPr>
          <a:xfrm>
            <a:off x="5973838" y="837359"/>
            <a:ext cx="3021201" cy="39296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612241" y="4026603"/>
            <a:ext cx="1744393" cy="972429"/>
          </a:xfrm>
          <a:prstGeom prst="ellipse">
            <a:avLst/>
          </a:prstGeom>
          <a:gradFill>
            <a:gsLst>
              <a:gs pos="100000">
                <a:schemeClr val="accent1">
                  <a:tint val="100000"/>
                  <a:shade val="100000"/>
                  <a:satMod val="130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8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98B6-2A98-7C45-8727-FE14C614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Hvordan</a:t>
            </a:r>
            <a:r>
              <a:rPr lang="en-GB" dirty="0"/>
              <a:t> </a:t>
            </a:r>
            <a:r>
              <a:rPr lang="en-GB" dirty="0" err="1"/>
              <a:t>gjøre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4D3A1-FE99-5340-AB56-76D54FFE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8" y="1080001"/>
            <a:ext cx="4978854" cy="35777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C00000"/>
                </a:solidFill>
              </a:rPr>
              <a:t>For n= 3-5: </a:t>
            </a:r>
          </a:p>
          <a:p>
            <a:pPr marL="0" indent="0">
              <a:buNone/>
            </a:pPr>
            <a:r>
              <a:rPr lang="en-GB" sz="2000" dirty="0" err="1">
                <a:solidFill>
                  <a:srgbClr val="C00000"/>
                </a:solidFill>
              </a:rPr>
              <a:t>Maksverdi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større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enn</a:t>
            </a:r>
            <a:r>
              <a:rPr lang="en-GB" sz="2000" dirty="0">
                <a:solidFill>
                  <a:srgbClr val="C00000"/>
                </a:solidFill>
              </a:rPr>
              <a:t> 10, 15 </a:t>
            </a:r>
            <a:r>
              <a:rPr lang="en-GB" sz="2000" dirty="0" err="1">
                <a:solidFill>
                  <a:srgbClr val="C00000"/>
                </a:solidFill>
              </a:rPr>
              <a:t>og</a:t>
            </a:r>
            <a:r>
              <a:rPr lang="en-GB" sz="2000" dirty="0">
                <a:solidFill>
                  <a:srgbClr val="C00000"/>
                </a:solidFill>
              </a:rPr>
              <a:t> 20% </a:t>
            </a:r>
            <a:r>
              <a:rPr lang="en-GB" sz="2000" dirty="0" err="1">
                <a:solidFill>
                  <a:srgbClr val="C00000"/>
                </a:solidFill>
              </a:rPr>
              <a:t>av</a:t>
            </a:r>
            <a:r>
              <a:rPr lang="en-GB" sz="2000" dirty="0">
                <a:solidFill>
                  <a:srgbClr val="C00000"/>
                </a:solidFill>
              </a:rPr>
              <a:t> GV * </a:t>
            </a:r>
          </a:p>
          <a:p>
            <a:pPr marL="0" indent="0">
              <a:buNone/>
            </a:pPr>
            <a:endParaRPr lang="en-GB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C00000"/>
                </a:solidFill>
              </a:rPr>
              <a:t>For n&gt;= 6: </a:t>
            </a:r>
            <a:r>
              <a:rPr lang="en-GB" sz="2000" dirty="0" err="1">
                <a:solidFill>
                  <a:srgbClr val="C00000"/>
                </a:solidFill>
              </a:rPr>
              <a:t>Ved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hjelp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av</a:t>
            </a:r>
            <a:r>
              <a:rPr lang="en-GB" sz="2000" dirty="0">
                <a:solidFill>
                  <a:srgbClr val="C00000"/>
                </a:solidFill>
              </a:rPr>
              <a:t> EØK !!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3739B-A20C-5142-81F4-36F038207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944" y="4820093"/>
            <a:ext cx="5990491" cy="323407"/>
          </a:xfrm>
        </p:spPr>
        <p:txBody>
          <a:bodyPr/>
          <a:lstStyle/>
          <a:p>
            <a:r>
              <a:rPr lang="nb-NO" sz="1000" dirty="0">
                <a:solidFill>
                  <a:srgbClr val="C00000"/>
                </a:solidFill>
              </a:rPr>
              <a:t>* Basert på studier gjort ved I</a:t>
            </a:r>
            <a:r>
              <a:rPr lang="en-GB" sz="1000" dirty="0">
                <a:solidFill>
                  <a:srgbClr val="C00000"/>
                </a:solidFill>
              </a:rPr>
              <a:t>NRS - French National Institute for Health and Safety, </a:t>
            </a:r>
          </a:p>
          <a:p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CBA49-F6FB-3A4D-AAE9-6A876A281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969" y="329586"/>
            <a:ext cx="3512851" cy="19210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63401E-6528-194F-A885-5A78EE0F9200}"/>
              </a:ext>
            </a:extLst>
          </p:cNvPr>
          <p:cNvSpPr/>
          <p:nvPr/>
        </p:nvSpPr>
        <p:spPr>
          <a:xfrm>
            <a:off x="590381" y="2707584"/>
            <a:ext cx="39719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EØK</a:t>
            </a:r>
          </a:p>
          <a:p>
            <a:r>
              <a:rPr lang="en-GB" dirty="0" err="1"/>
              <a:t>Estimert</a:t>
            </a:r>
            <a:r>
              <a:rPr lang="en-GB" dirty="0"/>
              <a:t> </a:t>
            </a:r>
            <a:r>
              <a:rPr lang="en-GB" dirty="0" err="1"/>
              <a:t>øvre</a:t>
            </a:r>
            <a:r>
              <a:rPr lang="en-GB" dirty="0"/>
              <a:t> 70% </a:t>
            </a:r>
            <a:r>
              <a:rPr lang="en-GB" dirty="0" err="1"/>
              <a:t>konfidensgrense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95-persentilen. Dersom EØK er </a:t>
            </a:r>
            <a:r>
              <a:rPr lang="en-GB" dirty="0" err="1"/>
              <a:t>høyere</a:t>
            </a:r>
            <a:r>
              <a:rPr lang="en-GB" dirty="0"/>
              <a:t> </a:t>
            </a:r>
            <a:r>
              <a:rPr lang="en-GB" dirty="0" err="1"/>
              <a:t>enn</a:t>
            </a:r>
            <a:r>
              <a:rPr lang="en-GB" dirty="0"/>
              <a:t> GV er </a:t>
            </a:r>
            <a:r>
              <a:rPr lang="en-GB" dirty="0" err="1"/>
              <a:t>eksponeringen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anse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være</a:t>
            </a:r>
            <a:r>
              <a:rPr lang="en-GB" dirty="0"/>
              <a:t> over GV.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engelsk</a:t>
            </a:r>
            <a:r>
              <a:rPr lang="en-GB" dirty="0"/>
              <a:t> </a:t>
            </a:r>
            <a:r>
              <a:rPr lang="en-GB" dirty="0" err="1"/>
              <a:t>benyttes</a:t>
            </a:r>
            <a:r>
              <a:rPr lang="en-GB" dirty="0"/>
              <a:t> </a:t>
            </a:r>
            <a:r>
              <a:rPr lang="en-GB" dirty="0" err="1"/>
              <a:t>begrepet</a:t>
            </a:r>
            <a:r>
              <a:rPr lang="en-GB" dirty="0"/>
              <a:t> «Upper Tolerance Level (UTL)».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BEF5-0BDB-D84D-8822-BDC475169DDE}"/>
              </a:ext>
            </a:extLst>
          </p:cNvPr>
          <p:cNvSpPr txBox="1"/>
          <p:nvPr/>
        </p:nvSpPr>
        <p:spPr>
          <a:xfrm>
            <a:off x="5221778" y="2501855"/>
            <a:ext cx="39222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Vi </a:t>
            </a:r>
            <a:r>
              <a:rPr lang="en-GB" sz="1400" dirty="0" err="1"/>
              <a:t>trenger</a:t>
            </a:r>
            <a:r>
              <a:rPr lang="en-GB" sz="1400" dirty="0"/>
              <a:t> </a:t>
            </a:r>
            <a:r>
              <a:rPr lang="en-GB" sz="1400" dirty="0" err="1"/>
              <a:t>å</a:t>
            </a:r>
            <a:r>
              <a:rPr lang="en-GB" sz="1400" dirty="0"/>
              <a:t> </a:t>
            </a:r>
            <a:r>
              <a:rPr lang="en-GB" sz="1400" dirty="0" err="1"/>
              <a:t>være</a:t>
            </a:r>
            <a:r>
              <a:rPr lang="en-GB" sz="1400" dirty="0"/>
              <a:t> </a:t>
            </a:r>
            <a:r>
              <a:rPr lang="en-GB" sz="1400" dirty="0" err="1"/>
              <a:t>strengere</a:t>
            </a:r>
            <a:r>
              <a:rPr lang="en-GB" sz="1400" dirty="0"/>
              <a:t> </a:t>
            </a:r>
            <a:r>
              <a:rPr lang="en-GB" sz="1400" dirty="0" err="1"/>
              <a:t>enn</a:t>
            </a:r>
            <a:r>
              <a:rPr lang="en-GB" sz="1400" dirty="0"/>
              <a:t> 95-regelen </a:t>
            </a:r>
            <a:r>
              <a:rPr lang="en-GB" sz="1400" dirty="0" err="1"/>
              <a:t>når</a:t>
            </a:r>
            <a:r>
              <a:rPr lang="en-GB" sz="1400" dirty="0"/>
              <a:t> vi har </a:t>
            </a:r>
            <a:r>
              <a:rPr lang="en-GB" sz="1400" dirty="0" err="1"/>
              <a:t>få</a:t>
            </a:r>
            <a:r>
              <a:rPr lang="en-GB" sz="1400" dirty="0"/>
              <a:t> malinger.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/>
              <a:t>U</a:t>
            </a:r>
            <a:r>
              <a:rPr lang="en-GB" sz="1400" i="1" baseline="-25000" dirty="0"/>
              <a:t>T</a:t>
            </a:r>
            <a:r>
              <a:rPr lang="en-GB" sz="1400" dirty="0"/>
              <a:t> </a:t>
            </a:r>
            <a:r>
              <a:rPr lang="en-GB" sz="1400" dirty="0" err="1"/>
              <a:t>verdiene</a:t>
            </a:r>
            <a:r>
              <a:rPr lang="en-GB" sz="1400" dirty="0"/>
              <a:t> </a:t>
            </a:r>
            <a:r>
              <a:rPr lang="en-GB" sz="1400" dirty="0" err="1"/>
              <a:t>kommer</a:t>
            </a:r>
            <a:r>
              <a:rPr lang="en-GB" sz="1400" dirty="0"/>
              <a:t> </a:t>
            </a:r>
            <a:r>
              <a:rPr lang="en-GB" sz="1400" dirty="0" err="1"/>
              <a:t>fra</a:t>
            </a:r>
            <a:r>
              <a:rPr lang="en-GB" sz="1400" dirty="0"/>
              <a:t> </a:t>
            </a:r>
            <a:r>
              <a:rPr lang="en-GB" sz="1400" dirty="0" err="1"/>
              <a:t>en</a:t>
            </a:r>
            <a:r>
              <a:rPr lang="en-GB" sz="1400" dirty="0"/>
              <a:t> </a:t>
            </a:r>
            <a:r>
              <a:rPr lang="en-GB" sz="1400" dirty="0" err="1"/>
              <a:t>skjev</a:t>
            </a:r>
            <a:r>
              <a:rPr lang="en-GB" sz="1400" dirty="0"/>
              <a:t> student-t </a:t>
            </a:r>
            <a:r>
              <a:rPr lang="en-GB" sz="1400" dirty="0" err="1"/>
              <a:t>fordeling</a:t>
            </a:r>
            <a:r>
              <a:rPr lang="en-GB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Når</a:t>
            </a:r>
            <a:r>
              <a:rPr lang="en-GB" sz="1400" dirty="0"/>
              <a:t> </a:t>
            </a:r>
            <a:r>
              <a:rPr lang="en-GB" sz="1400" dirty="0" err="1"/>
              <a:t>antall</a:t>
            </a:r>
            <a:r>
              <a:rPr lang="en-GB" sz="1400" dirty="0"/>
              <a:t> </a:t>
            </a:r>
            <a:r>
              <a:rPr lang="en-GB" sz="1400" dirty="0" err="1"/>
              <a:t>målinger</a:t>
            </a:r>
            <a:r>
              <a:rPr lang="en-GB" sz="1400" dirty="0"/>
              <a:t> </a:t>
            </a:r>
            <a:r>
              <a:rPr lang="en-GB" sz="1400" dirty="0" err="1"/>
              <a:t>øker</a:t>
            </a:r>
            <a:r>
              <a:rPr lang="en-GB" sz="1400" dirty="0"/>
              <a:t> </a:t>
            </a:r>
            <a:r>
              <a:rPr lang="en-GB" sz="1400" dirty="0" err="1"/>
              <a:t>går</a:t>
            </a:r>
            <a:r>
              <a:rPr lang="en-GB" sz="1400" dirty="0"/>
              <a:t> </a:t>
            </a:r>
            <a:r>
              <a:rPr lang="en-GB" sz="1400" i="1" dirty="0"/>
              <a:t>U</a:t>
            </a:r>
            <a:r>
              <a:rPr lang="en-GB" sz="1400" i="1" baseline="-25000" dirty="0"/>
              <a:t>T</a:t>
            </a:r>
            <a:r>
              <a:rPr lang="en-GB" sz="1400" dirty="0"/>
              <a:t> mot Z</a:t>
            </a:r>
            <a:r>
              <a:rPr lang="en-GB" sz="1400" baseline="-25000" dirty="0"/>
              <a:t>0,95</a:t>
            </a:r>
            <a:r>
              <a:rPr lang="en-GB" sz="1400" dirty="0"/>
              <a:t>. (1.645)</a:t>
            </a:r>
          </a:p>
        </p:txBody>
      </p:sp>
    </p:spTree>
    <p:extLst>
      <p:ext uri="{BB962C8B-B14F-4D97-AF65-F5344CB8AC3E}">
        <p14:creationId xmlns:p14="http://schemas.microsoft.com/office/powerpoint/2010/main" val="3909918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582B447D-606E-4176-B584-D974CA8F4028}"/>
                  </a:ext>
                </a:extLst>
              </p:cNvPr>
              <p:cNvSpPr txBox="1"/>
              <p:nvPr/>
            </p:nvSpPr>
            <p:spPr>
              <a:xfrm>
                <a:off x="533399" y="973667"/>
                <a:ext cx="8204201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nb-NO" dirty="0"/>
                  <a:t>Eksponeringen er ikke nødvendigvis akseptabel selv om måleresultatene for de enkelte stoffene er akseptable.</a:t>
                </a:r>
              </a:p>
              <a:p>
                <a:endParaRPr lang="nb-NO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nb-NO" dirty="0"/>
                  <a:t>Ved eksponering for flere stoffer samtidig, må det tas hensyn til dette i vurderingen av måleresultatene.</a:t>
                </a:r>
              </a:p>
              <a:p>
                <a:endParaRPr lang="nb-NO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nb-NO" dirty="0"/>
                  <a:t>Dette kan vurderes på tre ulike måter:</a:t>
                </a:r>
              </a:p>
              <a:p>
                <a:endParaRPr lang="nb-NO" dirty="0"/>
              </a:p>
              <a:p>
                <a:pPr marL="900113" lvl="2" indent="-214313">
                  <a:buFont typeface="Wingdings" panose="05000000000000000000" pitchFamily="2" charset="2"/>
                  <a:buChar char="ü"/>
                </a:pPr>
                <a:r>
                  <a:rPr lang="nb-NO" dirty="0"/>
                  <a:t>Eksponeringsindeks (</a:t>
                </a:r>
                <a:r>
                  <a:rPr lang="nb-NO" i="1" dirty="0" err="1"/>
                  <a:t>E</a:t>
                </a:r>
                <a:r>
                  <a:rPr lang="nb-NO" i="1" baseline="-25000" dirty="0" err="1"/>
                  <a:t>index</a:t>
                </a:r>
                <a:r>
                  <a:rPr lang="nb-NO" dirty="0"/>
                  <a:t>)</a:t>
                </a:r>
              </a:p>
              <a:p>
                <a:pPr marL="900113" lvl="2" indent="-214313">
                  <a:buFont typeface="Wingdings" panose="05000000000000000000" pitchFamily="2" charset="2"/>
                  <a:buChar char="ü"/>
                </a:pPr>
                <a:r>
                  <a:rPr lang="nb-NO" dirty="0"/>
                  <a:t>Additiv effekt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i="1">
                            <a:latin typeface="Cambria Math" panose="02040503050406030204" pitchFamily="18" charset="0"/>
                          </a:rPr>
                          <m:t>𝑎𝑑𝑑</m:t>
                        </m:r>
                      </m:sub>
                    </m:sSub>
                  </m:oMath>
                </a14:m>
                <a:r>
                  <a:rPr lang="nb-NO" dirty="0"/>
                  <a:t>)</a:t>
                </a:r>
              </a:p>
              <a:p>
                <a:pPr marL="900113" lvl="2" indent="-214313">
                  <a:buFont typeface="Wingdings" panose="05000000000000000000" pitchFamily="2" charset="2"/>
                  <a:buChar char="ü"/>
                </a:pPr>
                <a:r>
                  <a:rPr lang="nb-NO" dirty="0" err="1"/>
                  <a:t>Toksikokinetiske</a:t>
                </a:r>
                <a:r>
                  <a:rPr lang="nb-NO" dirty="0"/>
                  <a:t> modeller (komplisert, ikke beskrevet)</a:t>
                </a:r>
              </a:p>
              <a:p>
                <a:endParaRPr lang="nb-NO" dirty="0"/>
              </a:p>
              <a:p>
                <a:endParaRPr lang="nb-NO" dirty="0"/>
              </a:p>
              <a:p>
                <a:endParaRPr lang="nb-NO" dirty="0"/>
              </a:p>
            </p:txBody>
          </p:sp>
        </mc:Choice>
        <mc:Fallback xmlns=""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582B447D-606E-4176-B584-D974CA8F4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973667"/>
                <a:ext cx="8204201" cy="3970318"/>
              </a:xfrm>
              <a:prstGeom prst="rect">
                <a:avLst/>
              </a:prstGeom>
              <a:blipFill>
                <a:blip r:embed="rId3"/>
                <a:stretch>
                  <a:fillRect l="-464" t="-637" r="-3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3">
            <a:extLst>
              <a:ext uri="{FF2B5EF4-FFF2-40B4-BE49-F238E27FC236}">
                <a16:creationId xmlns:a16="http://schemas.microsoft.com/office/drawing/2014/main" id="{966E93DA-F198-DF44-AEDE-16517556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8" y="215165"/>
            <a:ext cx="8048625" cy="702469"/>
          </a:xfrm>
        </p:spPr>
        <p:txBody>
          <a:bodyPr/>
          <a:lstStyle/>
          <a:p>
            <a:r>
              <a:rPr lang="nb-NO" dirty="0"/>
              <a:t>Eksponering for flere stoffer samtidig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717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3D81-8BEA-2C47-AD28-9B54AFA5C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Eksponering</a:t>
            </a:r>
            <a:r>
              <a:rPr lang="en-GB" dirty="0"/>
              <a:t> for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stoffer</a:t>
            </a:r>
            <a:r>
              <a:rPr lang="en-GB" dirty="0"/>
              <a:t> </a:t>
            </a:r>
            <a:r>
              <a:rPr lang="en-GB" dirty="0" err="1"/>
              <a:t>samtidig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2849A7-D7E4-F14C-88FF-E10F20387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2D002-5926-5349-9D8C-C84E3B564A60}"/>
              </a:ext>
            </a:extLst>
          </p:cNvPr>
          <p:cNvSpPr txBox="1"/>
          <p:nvPr/>
        </p:nvSpPr>
        <p:spPr>
          <a:xfrm>
            <a:off x="732219" y="1648420"/>
            <a:ext cx="8048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 ?</a:t>
            </a:r>
          </a:p>
          <a:p>
            <a:endParaRPr lang="en-GB" dirty="0"/>
          </a:p>
          <a:p>
            <a:r>
              <a:rPr lang="en-GB" dirty="0"/>
              <a:t>Med </a:t>
            </a:r>
            <a:r>
              <a:rPr lang="en-GB" dirty="0" err="1"/>
              <a:t>eksponering</a:t>
            </a:r>
            <a:r>
              <a:rPr lang="en-GB" dirty="0"/>
              <a:t> for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stoffer</a:t>
            </a:r>
            <a:r>
              <a:rPr lang="en-GB" dirty="0"/>
              <a:t>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menes</a:t>
            </a:r>
            <a:r>
              <a:rPr lang="en-GB" dirty="0"/>
              <a:t> </a:t>
            </a:r>
            <a:r>
              <a:rPr lang="en-GB" dirty="0" err="1"/>
              <a:t>både</a:t>
            </a:r>
            <a:r>
              <a:rPr lang="en-GB" dirty="0"/>
              <a:t> </a:t>
            </a:r>
            <a:r>
              <a:rPr lang="en-GB" dirty="0" err="1"/>
              <a:t>samtidig</a:t>
            </a:r>
            <a:r>
              <a:rPr lang="en-GB" dirty="0"/>
              <a:t> </a:t>
            </a:r>
            <a:r>
              <a:rPr lang="en-GB" dirty="0" err="1"/>
              <a:t>eksponering</a:t>
            </a:r>
            <a:r>
              <a:rPr lang="en-GB" dirty="0"/>
              <a:t> (</a:t>
            </a:r>
            <a:r>
              <a:rPr lang="en-GB" dirty="0" err="1"/>
              <a:t>blandingseksponering</a:t>
            </a:r>
            <a:r>
              <a:rPr lang="en-GB" dirty="0"/>
              <a:t>)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eksponering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påfølgende</a:t>
            </a:r>
            <a:r>
              <a:rPr lang="en-GB" dirty="0"/>
              <a:t> </a:t>
            </a:r>
            <a:r>
              <a:rPr lang="en-GB" dirty="0" err="1"/>
              <a:t>arbeidsoppgaver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løpet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samme</a:t>
            </a:r>
            <a:r>
              <a:rPr lang="en-GB" dirty="0"/>
              <a:t> </a:t>
            </a:r>
            <a:r>
              <a:rPr lang="en-GB" dirty="0" err="1"/>
              <a:t>dag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483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18B9D-9ABF-1846-BF38-E2C966167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37355" y="4500979"/>
            <a:ext cx="3086100" cy="274637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https://proactima.com/hva-vi-gjor/helse-og-arbeidsmiljo/</a:t>
            </a:r>
            <a:endParaRPr lang="nb-NO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F636930F-62C2-D946-9BC3-D0293214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89" y="101877"/>
            <a:ext cx="6633233" cy="4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73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582B447D-606E-4176-B584-D974CA8F4028}"/>
                  </a:ext>
                </a:extLst>
              </p:cNvPr>
              <p:cNvSpPr txBox="1"/>
              <p:nvPr/>
            </p:nvSpPr>
            <p:spPr>
              <a:xfrm>
                <a:off x="62441" y="666399"/>
                <a:ext cx="9019118" cy="4032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nb-NO" sz="16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nb-NO" sz="1600" b="1" dirty="0"/>
                  <a:t>Eksponeringsindeks </a:t>
                </a:r>
                <a:r>
                  <a:rPr lang="nb-NO" sz="1600" dirty="0"/>
                  <a:t>(</a:t>
                </a:r>
                <a:r>
                  <a:rPr lang="nb-NO" sz="1600" i="1" dirty="0" err="1"/>
                  <a:t>E</a:t>
                </a:r>
                <a:r>
                  <a:rPr lang="nb-NO" sz="1600" i="1" baseline="-25000" dirty="0" err="1"/>
                  <a:t>index</a:t>
                </a:r>
                <a:r>
                  <a:rPr lang="nb-NO" sz="1600" dirty="0"/>
                  <a:t>) brukes for alle stoffer uavhengig av virkning på kroppen.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nb-NO" sz="16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nb-NO" sz="500" dirty="0"/>
              </a:p>
              <a:p>
                <a:pPr marL="1692275" lvl="4"/>
                <a:r>
                  <a:rPr lang="nb-NO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b-NO" sz="1600" i="1">
                            <a:latin typeface="Cambria Math" panose="02040503050406030204" pitchFamily="18" charset="0"/>
                          </a:rPr>
                          <m:t>𝑖𝑛𝑑𝑒𝑘𝑠</m:t>
                        </m:r>
                      </m:sub>
                    </m:sSub>
                    <m:r>
                      <a:rPr lang="nb-NO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skw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(8 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𝑡𝑖𝑚𝑒𝑟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)1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𝐺𝑉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nb-NO" sz="1600" i="1"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type m:val="skw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(8 </m:t>
                            </m:r>
                            <m:r>
                              <m:rPr>
                                <m:sty m:val="p"/>
                              </m:rPr>
                              <a:rPr lang="nb-NO" sz="1600" i="1">
                                <a:latin typeface="Cambria Math" panose="02040503050406030204" pitchFamily="18" charset="0"/>
                              </a:rPr>
                              <m:t>timer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)2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𝐺𝑉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nb-NO" sz="1600" i="1">
                        <a:latin typeface="Cambria Math" panose="02040503050406030204" pitchFamily="18" charset="0"/>
                      </a:rPr>
                      <m:t>+…+</m:t>
                    </m:r>
                    <m:f>
                      <m:fPr>
                        <m:type m:val="skw"/>
                        <m:ctrlPr>
                          <a:rPr lang="nb-NO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(8 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𝑡𝑖𝑚𝑒𝑟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b-NO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𝐺𝑉</m:t>
                            </m:r>
                          </m:e>
                          <m:sub>
                            <m:r>
                              <a:rPr lang="nb-NO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nb-NO" sz="2000" i="1" dirty="0">
                  <a:latin typeface="Cambria Math" panose="02040503050406030204" pitchFamily="18" charset="0"/>
                </a:endParaRPr>
              </a:p>
              <a:p>
                <a:pPr lvl="6"/>
                <a:endParaRPr lang="nb-NO" sz="1600" dirty="0"/>
              </a:p>
              <a:p>
                <a:endParaRPr lang="nb-NO" sz="5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nb-NO" sz="1600" b="1" dirty="0"/>
                  <a:t>Additiv effekt </a:t>
                </a:r>
                <a:r>
                  <a:rPr lang="nb-NO" sz="1600" dirty="0"/>
                  <a:t>(</a:t>
                </a:r>
                <a:r>
                  <a:rPr lang="nb-NO" sz="1600" i="1" dirty="0" err="1"/>
                  <a:t>E</a:t>
                </a:r>
                <a:r>
                  <a:rPr lang="nb-NO" sz="1600" i="1" baseline="-25000" dirty="0" err="1"/>
                  <a:t>add</a:t>
                </a:r>
                <a:r>
                  <a:rPr lang="nb-NO" sz="1600" dirty="0"/>
                  <a:t>) brukes for stoffer med lik virkning på kroppen, for eksempel løsemidler.</a:t>
                </a:r>
              </a:p>
              <a:p>
                <a:endParaRPr lang="nb-NO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nb-NO" sz="1600" i="1">
                              <a:latin typeface="Cambria Math" panose="02040503050406030204" pitchFamily="18" charset="0"/>
                            </a:rPr>
                            <m:t>𝑎𝑑𝑑</m:t>
                          </m:r>
                        </m:sub>
                      </m:sSub>
                      <m:r>
                        <a:rPr lang="nb-NO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(8 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𝑡𝑖𝑚𝑒𝑟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)1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𝐺𝑉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nb-NO" sz="1600" i="1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type m:val="skw"/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(8 </m:t>
                              </m:r>
                              <m:r>
                                <m:rPr>
                                  <m:sty m:val="p"/>
                                </m:rPr>
                                <a:rPr lang="nb-NO" sz="1600" i="1">
                                  <a:latin typeface="Cambria Math" panose="02040503050406030204" pitchFamily="18" charset="0"/>
                                </a:rPr>
                                <m:t>timer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)2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𝐺𝑉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nb-NO" sz="1600" i="1">
                          <a:latin typeface="Cambria Math" panose="02040503050406030204" pitchFamily="18" charset="0"/>
                        </a:rPr>
                        <m:t>+…+</m:t>
                      </m:r>
                      <m:f>
                        <m:fPr>
                          <m:type m:val="skw"/>
                          <m:ctrlPr>
                            <a:rPr lang="nb-NO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(8 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𝑡𝑖𝑚𝑒𝑟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b-NO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𝐺𝑉</m:t>
                              </m:r>
                            </m:e>
                            <m:sub>
                              <m:r>
                                <a:rPr lang="nb-NO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b-NO" sz="16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nb-NO" sz="16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r>
                  <a:rPr lang="nb-NO" sz="1600" dirty="0"/>
                  <a:t> </a:t>
                </a:r>
                <a:r>
                  <a:rPr lang="nb-NO" sz="1600" i="1" dirty="0" err="1"/>
                  <a:t>E</a:t>
                </a:r>
                <a:r>
                  <a:rPr lang="nb-NO" sz="1600" i="1" baseline="-25000" dirty="0" err="1"/>
                  <a:t>index</a:t>
                </a:r>
                <a:r>
                  <a:rPr lang="nb-NO" sz="1600" dirty="0"/>
                  <a:t> eller </a:t>
                </a:r>
                <a:r>
                  <a:rPr lang="nb-NO" sz="1600" i="1" dirty="0" err="1"/>
                  <a:t>E</a:t>
                </a:r>
                <a:r>
                  <a:rPr lang="nb-NO" sz="1600" i="1" baseline="-25000" dirty="0" err="1"/>
                  <a:t>add</a:t>
                </a:r>
                <a:r>
                  <a:rPr lang="nb-NO" sz="1600" dirty="0"/>
                  <a:t> vurderes opp mot en grenseverdi lik 1.</a:t>
                </a:r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nb-NO" sz="500" dirty="0"/>
              </a:p>
              <a:p>
                <a:pPr marL="257175" indent="-257175">
                  <a:buFont typeface="Arial" panose="020B0604020202020204" pitchFamily="34" charset="0"/>
                  <a:buChar char="•"/>
                </a:pPr>
                <a:endParaRPr lang="nb-NO" sz="500" dirty="0"/>
              </a:p>
              <a:p>
                <a:pPr marL="1285875" lvl="3" indent="-257175">
                  <a:buFont typeface="Wingdings" panose="05000000000000000000" pitchFamily="2" charset="2"/>
                  <a:buChar char="ü"/>
                </a:pPr>
                <a:r>
                  <a:rPr lang="nb-NO" sz="1600" dirty="0"/>
                  <a:t>Ved forenklet undersøkelse: </a:t>
                </a:r>
                <a:r>
                  <a:rPr lang="nb-NO" sz="1600" dirty="0" err="1"/>
                  <a:t>E</a:t>
                </a:r>
                <a:r>
                  <a:rPr lang="nb-NO" sz="1600" baseline="-25000" dirty="0" err="1"/>
                  <a:t>index</a:t>
                </a:r>
                <a:r>
                  <a:rPr lang="nb-NO" sz="1600" dirty="0"/>
                  <a:t> og </a:t>
                </a:r>
                <a:r>
                  <a:rPr lang="nb-NO" sz="1600" dirty="0" err="1"/>
                  <a:t>E</a:t>
                </a:r>
                <a:r>
                  <a:rPr lang="nb-NO" sz="1600" baseline="-25000" dirty="0" err="1"/>
                  <a:t>add</a:t>
                </a:r>
                <a:r>
                  <a:rPr lang="nb-NO" sz="1600" dirty="0"/>
                  <a:t> må være mindre enn 0.10, 0.15 eller 0.20 ved henholdsvis 3,4 eller 5 målinger </a:t>
                </a:r>
              </a:p>
              <a:p>
                <a:pPr marL="1285875" lvl="3" indent="-257175">
                  <a:buFont typeface="Wingdings" panose="05000000000000000000" pitchFamily="2" charset="2"/>
                  <a:buChar char="ü"/>
                </a:pPr>
                <a:endParaRPr lang="nb-NO" sz="500" dirty="0"/>
              </a:p>
              <a:p>
                <a:pPr marL="1285875" lvl="3" indent="-257175">
                  <a:buFont typeface="Wingdings" panose="05000000000000000000" pitchFamily="2" charset="2"/>
                  <a:buChar char="ü"/>
                </a:pPr>
                <a:r>
                  <a:rPr lang="nb-NO" sz="1600" dirty="0"/>
                  <a:t>Ved detaljert undersøkelse: </a:t>
                </a:r>
                <a:r>
                  <a:rPr lang="nb-NO" sz="1600" dirty="0" err="1"/>
                  <a:t>E</a:t>
                </a:r>
                <a:r>
                  <a:rPr lang="nb-NO" sz="1600" baseline="-25000" dirty="0" err="1"/>
                  <a:t>index</a:t>
                </a:r>
                <a:r>
                  <a:rPr lang="nb-NO" sz="1600" dirty="0"/>
                  <a:t> og </a:t>
                </a:r>
                <a:r>
                  <a:rPr lang="nb-NO" sz="1600" dirty="0" err="1"/>
                  <a:t>E</a:t>
                </a:r>
                <a:r>
                  <a:rPr lang="nb-NO" sz="1600" baseline="-25000" dirty="0" err="1"/>
                  <a:t>add</a:t>
                </a:r>
                <a:r>
                  <a:rPr lang="nb-NO" sz="1600" dirty="0"/>
                  <a:t> må være mindre enn 1</a:t>
                </a:r>
              </a:p>
            </p:txBody>
          </p:sp>
        </mc:Choice>
        <mc:Fallback xmlns=""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582B447D-606E-4176-B584-D974CA8F40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1" y="666399"/>
                <a:ext cx="9019118" cy="4032386"/>
              </a:xfrm>
              <a:prstGeom prst="rect">
                <a:avLst/>
              </a:prstGeom>
              <a:blipFill>
                <a:blip r:embed="rId3"/>
                <a:stretch>
                  <a:fillRect l="-281" r="-5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4595D667-6A0E-7345-89C7-4D4BB7E6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Eksponering for flere stoffer samtidig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8EA71F0-A154-4121-9633-229DC0C7CB11}"/>
              </a:ext>
            </a:extLst>
          </p:cNvPr>
          <p:cNvSpPr/>
          <p:nvPr/>
        </p:nvSpPr>
        <p:spPr>
          <a:xfrm>
            <a:off x="1641399" y="1400217"/>
            <a:ext cx="6771218" cy="663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D807EF-FFC8-4CEC-89FC-2D29E995DC5B}"/>
              </a:ext>
            </a:extLst>
          </p:cNvPr>
          <p:cNvSpPr/>
          <p:nvPr/>
        </p:nvSpPr>
        <p:spPr>
          <a:xfrm>
            <a:off x="1702782" y="2571750"/>
            <a:ext cx="6709835" cy="6635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0042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9A8E7-D873-B546-A553-3318D33E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207288"/>
            <a:ext cx="8703732" cy="702469"/>
          </a:xfrm>
        </p:spPr>
        <p:txBody>
          <a:bodyPr/>
          <a:lstStyle/>
          <a:p>
            <a:r>
              <a:rPr lang="nb-NO" sz="2800" dirty="0"/>
              <a:t>Omregning av grenseverdi ved forlenget skiftlengde</a:t>
            </a:r>
            <a:endParaRPr lang="en-GB" sz="280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851F5AA-FBF0-4934-B714-716284BFB31C}"/>
              </a:ext>
            </a:extLst>
          </p:cNvPr>
          <p:cNvSpPr txBox="1"/>
          <p:nvPr/>
        </p:nvSpPr>
        <p:spPr>
          <a:xfrm>
            <a:off x="440268" y="909757"/>
            <a:ext cx="8703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dirty="0"/>
              <a:t>Arbeidstid over 8 timer:  økt eksponeringstid og redusert hviletid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dirty="0"/>
              <a:t>I slike tilfeller bør grenseverdien reduseres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dirty="0"/>
              <a:t>Arbeidstilsynet anbefaler </a:t>
            </a:r>
            <a:r>
              <a:rPr lang="nb-NO" dirty="0" err="1"/>
              <a:t>Brief</a:t>
            </a:r>
            <a:r>
              <a:rPr lang="nb-NO" dirty="0"/>
              <a:t> &amp; Scala metoden for å redusere grenseverdien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dirty="0"/>
              <a:t>Ved </a:t>
            </a:r>
            <a:r>
              <a:rPr lang="nb-NO" dirty="0" err="1"/>
              <a:t>Brief</a:t>
            </a:r>
            <a:r>
              <a:rPr lang="nb-NO" dirty="0"/>
              <a:t> &amp; Scala metoden regnes en reduksjonsfaktor for grenseverdi ut: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ktangel 5">
                <a:extLst>
                  <a:ext uri="{FF2B5EF4-FFF2-40B4-BE49-F238E27FC236}">
                    <a16:creationId xmlns:a16="http://schemas.microsoft.com/office/drawing/2014/main" id="{9C0B90B6-45B9-43AC-961C-C8D4A3C0EDD8}"/>
                  </a:ext>
                </a:extLst>
              </p:cNvPr>
              <p:cNvSpPr/>
              <p:nvPr/>
            </p:nvSpPr>
            <p:spPr>
              <a:xfrm>
                <a:off x="440268" y="2097554"/>
                <a:ext cx="8628592" cy="2409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07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b-NO">
                        <a:latin typeface="Cambria Math" panose="02040503050406030204" pitchFamily="18" charset="0"/>
                      </a:rPr>
                      <m:t>𝑅𝑒𝑑𝑢𝑘𝑠𝑗𝑜𝑛𝑠𝑓𝑎𝑘𝑡𝑜𝑟</m:t>
                    </m:r>
                    <m:r>
                      <a:rPr lang="nb-NO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b-NO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nb-NO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24−</m:t>
                        </m:r>
                        <m:r>
                          <a:rPr lang="nb-NO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nb-NO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nb-NO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nb-NO">
                        <a:latin typeface="Cambria Math" panose="02040503050406030204" pitchFamily="18" charset="0"/>
                      </a:rPr>
                      <m:t>h𝑣𝑜𝑟</m:t>
                    </m:r>
                    <m:r>
                      <a:rPr lang="nb-NO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𝑎𝑛𝑡𝑎𝑙𝑙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𝑡𝑖𝑚𝑒𝑟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𝑎𝑟𝑏𝑒𝑖𝑑𝑒𝑡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𝑑𝑎𝑔</m:t>
                    </m:r>
                  </m:oMath>
                </a14:m>
                <a:r>
                  <a:rPr lang="nb-NO" i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  <a:p>
                <a:pPr marL="214313" indent="-214313">
                  <a:lnSpc>
                    <a:spcPct val="107000"/>
                  </a:lnSpc>
                  <a:spcBef>
                    <a:spcPts val="15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b-NO" dirty="0"/>
                  <a:t>Dersom arbeidstakerne jobber 7 dager i uka kan ukentlig reduksjonsfaktor beregnes: </a:t>
                </a:r>
              </a:p>
              <a:p>
                <a:pPr marL="214313" indent="-214313">
                  <a:lnSpc>
                    <a:spcPct val="107000"/>
                  </a:lnSpc>
                  <a:spcBef>
                    <a:spcPts val="15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nb-NO" sz="600" dirty="0"/>
              </a:p>
              <a:p>
                <a:pPr>
                  <a:lnSpc>
                    <a:spcPct val="107000"/>
                  </a:lnSpc>
                  <a:spcAft>
                    <a:spcPts val="600"/>
                  </a:spcAft>
                </a:pPr>
                <a:r>
                  <a:rPr lang="nb-NO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 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𝑈𝑘𝑒𝑛𝑡𝑙𝑖𝑔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𝑟𝑒𝑑𝑢𝑘𝑠𝑗𝑜𝑛𝑠𝑓𝑎𝑘𝑡𝑜𝑟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</m:t>
                        </m:r>
                      </m:den>
                    </m:f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∗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168−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𝑇</m:t>
                        </m:r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128</m:t>
                        </m:r>
                      </m:den>
                    </m:f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  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h𝑣𝑜𝑟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𝑇</m:t>
                    </m:r>
                  </m:oMath>
                </a14:m>
                <a:r>
                  <a:rPr lang="nb-NO" i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:r>
                  <a:rPr lang="nb-NO" i="1" dirty="0">
                    <a:latin typeface="Cambria Math" panose="02040503050406030204" pitchFamily="18" charset="0"/>
                  </a:rPr>
                  <a:t>antall timer arbeidet per uke</a:t>
                </a:r>
                <a:endParaRPr lang="nb-NO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14313" indent="-214313">
                  <a:lnSpc>
                    <a:spcPct val="107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nb-NO" dirty="0"/>
                  <a:t>Grenseverdien multiplisert med reduksjonsfaktoren gir den justerte grenseverdien</a:t>
                </a:r>
                <a:r>
                  <a:rPr lang="nb-NO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ktangel 5">
                <a:extLst>
                  <a:ext uri="{FF2B5EF4-FFF2-40B4-BE49-F238E27FC236}">
                    <a16:creationId xmlns:a16="http://schemas.microsoft.com/office/drawing/2014/main" id="{9C0B90B6-45B9-43AC-961C-C8D4A3C0E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68" y="2097554"/>
                <a:ext cx="8628592" cy="2409121"/>
              </a:xfrm>
              <a:prstGeom prst="rect">
                <a:avLst/>
              </a:prstGeom>
              <a:blipFill>
                <a:blip r:embed="rId3"/>
                <a:stretch>
                  <a:fillRect l="-424" b="-3291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888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69A8E7-D873-B546-A553-3318D33E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207288"/>
            <a:ext cx="8703732" cy="702469"/>
          </a:xfrm>
        </p:spPr>
        <p:txBody>
          <a:bodyPr/>
          <a:lstStyle/>
          <a:p>
            <a:r>
              <a:rPr lang="nb-NO" sz="2800" dirty="0"/>
              <a:t>Omregning av grenseverdi ved forlenget skiftlengde</a:t>
            </a:r>
            <a:endParaRPr lang="en-GB" sz="280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807BC96-68D7-2E41-98DD-0E53259FDF72}"/>
                  </a:ext>
                </a:extLst>
              </p:cNvPr>
              <p:cNvSpPr/>
              <p:nvPr/>
            </p:nvSpPr>
            <p:spPr>
              <a:xfrm>
                <a:off x="0" y="1634940"/>
                <a:ext cx="8245365" cy="513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>
                  <a:lnSpc>
                    <a:spcPct val="107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b-NO">
                        <a:latin typeface="Cambria Math" panose="02040503050406030204" pitchFamily="18" charset="0"/>
                      </a:rPr>
                      <m:t>𝑅𝑒𝑑𝑢𝑘𝑠𝑗𝑜𝑛𝑠𝑓𝑎𝑘𝑡𝑜𝑟</m:t>
                    </m:r>
                    <m:r>
                      <a:rPr lang="nb-NO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b-NO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nb-NO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24−</m:t>
                        </m:r>
                        <m:r>
                          <a:rPr lang="nb-NO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nb-NO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nb-NO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nb-NO">
                        <a:latin typeface="Cambria Math" panose="02040503050406030204" pitchFamily="18" charset="0"/>
                      </a:rPr>
                      <m:t>h𝑣𝑜𝑟</m:t>
                    </m:r>
                    <m:r>
                      <a:rPr lang="nb-NO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𝑎𝑛𝑡𝑎𝑙𝑙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𝑡𝑖𝑚𝑒𝑟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𝑎𝑟𝑏𝑒𝑖𝑑𝑒𝑡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nb-NO" i="1">
                        <a:latin typeface="Cambria Math" panose="02040503050406030204" pitchFamily="18" charset="0"/>
                      </a:rPr>
                      <m:t>𝑑𝑎𝑔</m:t>
                    </m:r>
                  </m:oMath>
                </a14:m>
                <a:r>
                  <a:rPr lang="nb-NO" i="1" dirty="0"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807BC96-68D7-2E41-98DD-0E53259FDF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34940"/>
                <a:ext cx="8245365" cy="513346"/>
              </a:xfrm>
              <a:prstGeom prst="rect">
                <a:avLst/>
              </a:prstGeom>
              <a:blipFill>
                <a:blip r:embed="rId3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62ED35-74E5-1345-B281-9ECA50B21F10}"/>
                  </a:ext>
                </a:extLst>
              </p:cNvPr>
              <p:cNvSpPr txBox="1"/>
              <p:nvPr/>
            </p:nvSpPr>
            <p:spPr>
              <a:xfrm>
                <a:off x="440267" y="987850"/>
                <a:ext cx="8448551" cy="3532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Eksempel: 12 </a:t>
                </a:r>
                <a:r>
                  <a:rPr lang="en-GB" b="1" dirty="0" err="1"/>
                  <a:t>timersdag</a:t>
                </a:r>
                <a:endParaRPr lang="en-GB" b="1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nb-NO">
                        <a:latin typeface="Cambria Math" panose="02040503050406030204" pitchFamily="18" charset="0"/>
                      </a:rPr>
                      <m:t>𝑅𝑒𝑑𝑢𝑘𝑠𝑗𝑜𝑛𝑠𝑓𝑎𝑘𝑡𝑜𝑟</m:t>
                    </m:r>
                    <m:r>
                      <a:rPr lang="nb-NO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nb-NO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24−</m:t>
                        </m:r>
                        <m:r>
                          <a:rPr lang="nb-NO" b="0" i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nb-NO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nb-NO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b-NO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nb-NO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nb-NO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nb-NO">
                        <a:latin typeface="Cambria Math" panose="02040503050406030204" pitchFamily="18" charset="0"/>
                      </a:rPr>
                      <m:t>=</m:t>
                    </m:r>
                    <m:r>
                      <a:rPr lang="nb-NO" b="0" i="1" smtClean="0">
                        <a:latin typeface="Cambria Math" panose="02040503050406030204" pitchFamily="18" charset="0"/>
                      </a:rPr>
                      <m:t>0,5</m:t>
                    </m:r>
                  </m:oMath>
                </a14:m>
                <a:endParaRPr lang="nb-NO" b="0" dirty="0"/>
              </a:p>
              <a:p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NB! </a:t>
                </a:r>
                <a:r>
                  <a:rPr lang="en-GB" dirty="0" err="1"/>
                  <a:t>Anvendes</a:t>
                </a:r>
                <a:r>
                  <a:rPr lang="en-GB" dirty="0"/>
                  <a:t> </a:t>
                </a:r>
                <a:r>
                  <a:rPr lang="en-GB" dirty="0" err="1"/>
                  <a:t>ikke</a:t>
                </a:r>
                <a:r>
                  <a:rPr lang="en-GB" dirty="0"/>
                  <a:t> offshore da </a:t>
                </a:r>
                <a:r>
                  <a:rPr lang="en-GB" dirty="0" err="1"/>
                  <a:t>Aktivitetsforskriften</a:t>
                </a:r>
                <a:r>
                  <a:rPr lang="en-GB" dirty="0"/>
                  <a:t> § 36 </a:t>
                </a:r>
                <a:r>
                  <a:rPr lang="en-GB" dirty="0" err="1"/>
                  <a:t>Kjemisk</a:t>
                </a:r>
                <a:r>
                  <a:rPr lang="en-GB" dirty="0"/>
                  <a:t> </a:t>
                </a:r>
                <a:r>
                  <a:rPr lang="en-GB" dirty="0" err="1"/>
                  <a:t>helsefare</a:t>
                </a:r>
                <a:r>
                  <a:rPr lang="en-GB" dirty="0"/>
                  <a:t> </a:t>
                </a:r>
                <a:r>
                  <a:rPr lang="en-GB" dirty="0" err="1"/>
                  <a:t>angir</a:t>
                </a:r>
                <a:r>
                  <a:rPr lang="en-GB" dirty="0"/>
                  <a:t> </a:t>
                </a:r>
                <a:r>
                  <a:rPr lang="en-GB" dirty="0" err="1"/>
                  <a:t>en</a:t>
                </a:r>
                <a:r>
                  <a:rPr lang="en-GB" dirty="0"/>
                  <a:t> </a:t>
                </a:r>
                <a:r>
                  <a:rPr lang="en-GB" dirty="0" err="1"/>
                  <a:t>reduksjonsfaktor</a:t>
                </a:r>
                <a:r>
                  <a:rPr lang="en-GB" dirty="0"/>
                  <a:t> </a:t>
                </a:r>
                <a:r>
                  <a:rPr lang="en-GB" dirty="0" err="1"/>
                  <a:t>på</a:t>
                </a:r>
                <a:r>
                  <a:rPr lang="en-GB" dirty="0"/>
                  <a:t> 0,6 for 12-timersskift.</a:t>
                </a:r>
              </a:p>
              <a:p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62ED35-74E5-1345-B281-9ECA50B21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67" y="987850"/>
                <a:ext cx="8448551" cy="3532762"/>
              </a:xfrm>
              <a:prstGeom prst="rect">
                <a:avLst/>
              </a:prstGeom>
              <a:blipFill>
                <a:blip r:embed="rId4"/>
                <a:stretch>
                  <a:fillRect l="-601" t="-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40512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D0268C-6E08-7D44-92C9-867C573D5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32" y="181008"/>
            <a:ext cx="8457112" cy="702469"/>
          </a:xfrm>
        </p:spPr>
        <p:txBody>
          <a:bodyPr/>
          <a:lstStyle/>
          <a:p>
            <a:r>
              <a:rPr lang="nb-NO" dirty="0"/>
              <a:t>Kortvarige overskridelse av grenseverdien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F0FC474-6CC0-47A6-A1F1-7E39190ACA87}"/>
              </a:ext>
            </a:extLst>
          </p:cNvPr>
          <p:cNvSpPr txBox="1"/>
          <p:nvPr/>
        </p:nvSpPr>
        <p:spPr>
          <a:xfrm>
            <a:off x="238728" y="812051"/>
            <a:ext cx="8818462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For stoffer uten korttidsverdi eller </a:t>
            </a:r>
            <a:r>
              <a:rPr lang="nb-NO" sz="1600" dirty="0" err="1"/>
              <a:t>takverdi</a:t>
            </a:r>
            <a:r>
              <a:rPr lang="nb-NO" sz="1600" dirty="0"/>
              <a:t> kan kortvarige overskridelser av grenseverdien tillates forutsatt at gjennomsnittskonsentrasjonen for 8-timers arbeidsdag holdes under grenseverdien.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Hvor store overskridelser som kan aksepteres, </a:t>
            </a:r>
            <a:r>
              <a:rPr lang="nb-NO" sz="1600" dirty="0" err="1"/>
              <a:t>ma</a:t>
            </a:r>
            <a:r>
              <a:rPr lang="nb-NO" sz="1600" dirty="0"/>
              <a:t>̊ vurderes i forhold til egenskaper for </a:t>
            </a:r>
            <a:r>
              <a:rPr lang="nb-NO" sz="1600" dirty="0" err="1"/>
              <a:t>kjemikaliet</a:t>
            </a:r>
            <a:r>
              <a:rPr lang="nb-NO" sz="1600" dirty="0"/>
              <a:t> og andre forhold </a:t>
            </a:r>
            <a:r>
              <a:rPr lang="nb-NO" sz="1600" dirty="0" err="1"/>
              <a:t>pa</a:t>
            </a:r>
            <a:r>
              <a:rPr lang="nb-NO" sz="1600" dirty="0"/>
              <a:t>̊ arbeidsplassen som f.eks. støy, varme m.m.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5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Følgende tommelfingerregel kan benyttes for hvor store overskridelser av grenseverdien som kan aksepteres (15 minutter):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06536198-DDB0-48F0-B03F-E04FBFE66A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384748"/>
              </p:ext>
            </p:extLst>
          </p:nvPr>
        </p:nvGraphicFramePr>
        <p:xfrm>
          <a:off x="3934635" y="2571750"/>
          <a:ext cx="4394884" cy="2085980"/>
        </p:xfrm>
        <a:graphic>
          <a:graphicData uri="http://schemas.openxmlformats.org/drawingml/2006/table">
            <a:tbl>
              <a:tblPr/>
              <a:tblGrid>
                <a:gridCol w="1947671">
                  <a:extLst>
                    <a:ext uri="{9D8B030D-6E8A-4147-A177-3AD203B41FA5}">
                      <a16:colId xmlns:a16="http://schemas.microsoft.com/office/drawing/2014/main" val="3562771487"/>
                    </a:ext>
                  </a:extLst>
                </a:gridCol>
                <a:gridCol w="2447213">
                  <a:extLst>
                    <a:ext uri="{9D8B030D-6E8A-4147-A177-3AD203B41FA5}">
                      <a16:colId xmlns:a16="http://schemas.microsoft.com/office/drawing/2014/main" val="2068289277"/>
                    </a:ext>
                  </a:extLst>
                </a:gridCol>
              </a:tblGrid>
              <a:tr h="545581">
                <a:tc>
                  <a:txBody>
                    <a:bodyPr/>
                    <a:lstStyle/>
                    <a:p>
                      <a:pPr algn="ctr"/>
                      <a:r>
                        <a:rPr lang="nb-NO" sz="1500" b="1">
                          <a:effectLst/>
                        </a:rPr>
                        <a:t>Grenseverdi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500" b="1" dirty="0">
                          <a:effectLst/>
                        </a:rPr>
                        <a:t>Grenseverdi kan </a:t>
                      </a:r>
                    </a:p>
                    <a:p>
                      <a:pPr algn="ctr"/>
                      <a:r>
                        <a:rPr lang="nb-NO" sz="1500" b="1" dirty="0" err="1">
                          <a:effectLst/>
                        </a:rPr>
                        <a:t>overskrides</a:t>
                      </a:r>
                      <a:r>
                        <a:rPr lang="nb-NO" sz="1500" b="1" dirty="0">
                          <a:effectLst/>
                        </a:rPr>
                        <a:t> med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63872"/>
                  </a:ext>
                </a:extLst>
              </a:tr>
              <a:tr h="337741">
                <a:tc>
                  <a:txBody>
                    <a:bodyPr/>
                    <a:lstStyle/>
                    <a:p>
                      <a:pPr algn="ctr"/>
                      <a:r>
                        <a:rPr lang="nb-NO" sz="1500" dirty="0">
                          <a:effectLst/>
                        </a:rPr>
                        <a:t>Mindre enn eller lik 1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200 %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37768"/>
                  </a:ext>
                </a:extLst>
              </a:tr>
              <a:tr h="337741"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1 til og med 10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100 %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218842"/>
                  </a:ext>
                </a:extLst>
              </a:tr>
              <a:tr h="337741"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10 til og med 100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50 %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754919"/>
                  </a:ext>
                </a:extLst>
              </a:tr>
              <a:tr h="337741">
                <a:tc>
                  <a:txBody>
                    <a:bodyPr/>
                    <a:lstStyle/>
                    <a:p>
                      <a:pPr algn="ctr"/>
                      <a:r>
                        <a:rPr lang="nb-NO" sz="1500">
                          <a:effectLst/>
                        </a:rPr>
                        <a:t>100 til og med 1000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500" dirty="0">
                          <a:effectLst/>
                        </a:rPr>
                        <a:t>25 %</a:t>
                      </a:r>
                    </a:p>
                  </a:txBody>
                  <a:tcPr marL="71438" marR="71438" marT="71438" marB="71438" anchor="ctr">
                    <a:lnL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797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F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04189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C30AACD-D3DB-4655-96E5-CD21D94A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237" y="2415654"/>
            <a:ext cx="10583093" cy="48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br>
              <a:rPr lang="nb-NO" altLang="nb-NO" sz="1350">
                <a:latin typeface="Arial" panose="020B0604020202020204" pitchFamily="34" charset="0"/>
              </a:rPr>
            </a:br>
            <a:endParaRPr lang="nb-NO" altLang="nb-NO" sz="135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96CE8E-E4BC-3449-90D2-37BDA661C60D}"/>
              </a:ext>
            </a:extLst>
          </p:cNvPr>
          <p:cNvSpPr txBox="1"/>
          <p:nvPr/>
        </p:nvSpPr>
        <p:spPr>
          <a:xfrm>
            <a:off x="468630" y="2998765"/>
            <a:ext cx="29032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/>
              <a:t>Kommentar</a:t>
            </a:r>
            <a:r>
              <a:rPr lang="en-GB" sz="1400" b="1" dirty="0"/>
              <a:t>:</a:t>
            </a:r>
          </a:p>
          <a:p>
            <a:r>
              <a:rPr lang="en-GB" sz="1400" dirty="0"/>
              <a:t>Disse </a:t>
            </a:r>
            <a:r>
              <a:rPr lang="en-GB" sz="1400" dirty="0" err="1"/>
              <a:t>overskridelsesreglene</a:t>
            </a:r>
            <a:r>
              <a:rPr lang="en-GB" sz="1400" dirty="0"/>
              <a:t> </a:t>
            </a:r>
            <a:r>
              <a:rPr lang="en-GB" sz="1400" dirty="0" err="1"/>
              <a:t>ble</a:t>
            </a:r>
            <a:r>
              <a:rPr lang="en-GB" sz="1400" dirty="0"/>
              <a:t> </a:t>
            </a:r>
            <a:r>
              <a:rPr lang="en-GB" sz="1400" dirty="0" err="1"/>
              <a:t>foreslått</a:t>
            </a:r>
            <a:r>
              <a:rPr lang="en-GB" sz="1400" dirty="0"/>
              <a:t> </a:t>
            </a:r>
            <a:r>
              <a:rPr lang="en-GB" sz="1400" dirty="0" err="1"/>
              <a:t>av</a:t>
            </a:r>
            <a:r>
              <a:rPr lang="en-GB" sz="1400" dirty="0"/>
              <a:t> ACGIH 1963. </a:t>
            </a:r>
          </a:p>
          <a:p>
            <a:endParaRPr lang="en-GB" sz="1400" dirty="0"/>
          </a:p>
          <a:p>
            <a:r>
              <a:rPr lang="en-GB" sz="1400" dirty="0" err="1"/>
              <a:t>Bør</a:t>
            </a:r>
            <a:r>
              <a:rPr lang="en-GB" sz="1400" dirty="0"/>
              <a:t> </a:t>
            </a:r>
            <a:r>
              <a:rPr lang="en-GB" sz="1400" dirty="0" err="1"/>
              <a:t>gå</a:t>
            </a:r>
            <a:r>
              <a:rPr lang="en-GB" sz="1400" dirty="0"/>
              <a:t> over </a:t>
            </a:r>
            <a:r>
              <a:rPr lang="en-GB" sz="1400" dirty="0" err="1"/>
              <a:t>til</a:t>
            </a:r>
            <a:r>
              <a:rPr lang="en-GB" sz="1400" dirty="0"/>
              <a:t> </a:t>
            </a:r>
            <a:r>
              <a:rPr lang="en-GB" sz="1400" dirty="0" err="1"/>
              <a:t>overskridelses-regler</a:t>
            </a:r>
            <a:r>
              <a:rPr lang="en-GB" sz="1400" dirty="0"/>
              <a:t> </a:t>
            </a:r>
            <a:r>
              <a:rPr lang="en-GB" sz="1400" dirty="0" err="1"/>
              <a:t>basert</a:t>
            </a:r>
            <a:r>
              <a:rPr lang="en-GB" sz="1400" dirty="0"/>
              <a:t> </a:t>
            </a:r>
            <a:r>
              <a:rPr lang="en-GB" sz="1400" dirty="0" err="1"/>
              <a:t>på</a:t>
            </a:r>
            <a:r>
              <a:rPr lang="en-GB" sz="1400" dirty="0"/>
              <a:t> type </a:t>
            </a:r>
            <a:r>
              <a:rPr lang="en-GB" sz="1400" dirty="0" err="1"/>
              <a:t>effekt</a:t>
            </a:r>
            <a:r>
              <a:rPr lang="en-GB" sz="1400" dirty="0"/>
              <a:t> </a:t>
            </a:r>
            <a:r>
              <a:rPr lang="en-GB" sz="1400" dirty="0" err="1"/>
              <a:t>og</a:t>
            </a:r>
            <a:r>
              <a:rPr lang="en-GB" sz="1400" dirty="0"/>
              <a:t> </a:t>
            </a:r>
            <a:r>
              <a:rPr lang="en-GB" sz="1400" dirty="0" err="1"/>
              <a:t>ikke</a:t>
            </a:r>
            <a:r>
              <a:rPr lang="en-GB" sz="1400" dirty="0"/>
              <a:t> </a:t>
            </a:r>
            <a:r>
              <a:rPr lang="en-GB" sz="1400" dirty="0" err="1"/>
              <a:t>konsentrasjon</a:t>
            </a:r>
            <a:r>
              <a:rPr lang="en-GB" sz="1400" dirty="0"/>
              <a:t> ref. </a:t>
            </a:r>
            <a:r>
              <a:rPr lang="en-GB" sz="1400" dirty="0" err="1"/>
              <a:t>Tyskland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806870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5AFF9737-58B2-4A57-AB2F-915436F69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989" y="1284912"/>
            <a:ext cx="3752557" cy="27669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6265074-A8C3-7842-9B08-95186A9E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Måleresultater under deteksjonsgrensen</a:t>
            </a:r>
            <a:endParaRPr lang="en-GB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28429C8D-E89A-423A-9910-A4CA298CBE8F}" type="datetime1">
              <a:rPr lang="nb-NO" smtClean="0"/>
              <a:t>01.09.2020</a:t>
            </a:fld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9CC8ED-133B-4387-A1F9-D47C3F34A5FC}"/>
              </a:ext>
            </a:extLst>
          </p:cNvPr>
          <p:cNvSpPr txBox="1"/>
          <p:nvPr/>
        </p:nvSpPr>
        <p:spPr>
          <a:xfrm>
            <a:off x="343460" y="1159928"/>
            <a:ext cx="50168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De fleste analysemetoder har et intervall hvor de kan gi kvantifiserbare resultater.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Verdier under nedre grense kan enten være en reell 0-verdi eller ligge mellom 0 og nedre grense.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Slike verdier skal angis tydelig i målerapport.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b-NO" sz="1600" dirty="0"/>
              <a:t>Det finnes ulike metoder for håndtering av verdier under nedre grense, og Arbeidstilsynet anbefaler følgende:</a:t>
            </a:r>
          </a:p>
          <a:p>
            <a:pPr marL="814388" lvl="2" indent="-128588">
              <a:buFont typeface="Wingdings" panose="05000000000000000000" pitchFamily="2" charset="2"/>
              <a:buChar char="ü"/>
            </a:pPr>
            <a:r>
              <a:rPr lang="nb-NO" sz="1400" dirty="0"/>
              <a:t> Ved Forenklet undersøkelse: For resultat under nedre grense benyttes nedre grense for metoden.</a:t>
            </a:r>
          </a:p>
          <a:p>
            <a:pPr marL="685800" lvl="2"/>
            <a:r>
              <a:rPr lang="nb-NO" sz="1400" dirty="0"/>
              <a:t> </a:t>
            </a:r>
          </a:p>
          <a:p>
            <a:pPr marL="814388" lvl="2" indent="-128588">
              <a:buFont typeface="Wingdings" panose="05000000000000000000" pitchFamily="2" charset="2"/>
              <a:buChar char="ü"/>
            </a:pPr>
            <a:r>
              <a:rPr lang="nb-NO" sz="1400" dirty="0"/>
              <a:t> Ved Detaljert undersøkelse: For resultat under nedre grense benyttes beta-verdier (se </a:t>
            </a:r>
            <a:r>
              <a:rPr lang="nb-NO" sz="1400" dirty="0" err="1"/>
              <a:t>Austigard</a:t>
            </a:r>
            <a:r>
              <a:rPr lang="nb-NO" sz="1400" dirty="0"/>
              <a:t> 2018) og </a:t>
            </a:r>
            <a:r>
              <a:rPr lang="nb-NO" sz="1400" dirty="0">
                <a:hlinkClick r:id="rId4"/>
              </a:rPr>
              <a:t>YH-HJELP</a:t>
            </a:r>
            <a:endParaRPr lang="nb-NO" sz="16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b-NO" sz="160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C7482E3-B7B8-485C-A97C-DB556EB22C07}"/>
              </a:ext>
            </a:extLst>
          </p:cNvPr>
          <p:cNvSpPr/>
          <p:nvPr/>
        </p:nvSpPr>
        <p:spPr>
          <a:xfrm>
            <a:off x="5571236" y="1234057"/>
            <a:ext cx="333742" cy="2574371"/>
          </a:xfrm>
          <a:prstGeom prst="rect">
            <a:avLst/>
          </a:prstGeom>
          <a:solidFill>
            <a:schemeClr val="tx2">
              <a:lumMod val="20000"/>
              <a:lumOff val="8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A3547D8D-6B64-482B-8224-DF06466886D5}"/>
              </a:ext>
            </a:extLst>
          </p:cNvPr>
          <p:cNvCxnSpPr>
            <a:cxnSpLocks/>
          </p:cNvCxnSpPr>
          <p:nvPr/>
        </p:nvCxnSpPr>
        <p:spPr>
          <a:xfrm>
            <a:off x="5917328" y="1284912"/>
            <a:ext cx="0" cy="23403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E3112D1-2CE0-47D8-A09E-E5CB9F6ED794}"/>
              </a:ext>
            </a:extLst>
          </p:cNvPr>
          <p:cNvSpPr txBox="1"/>
          <p:nvPr/>
        </p:nvSpPr>
        <p:spPr>
          <a:xfrm>
            <a:off x="5245431" y="4040528"/>
            <a:ext cx="184665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>
                <a:solidFill>
                  <a:srgbClr val="FF0000"/>
                </a:solidFill>
              </a:rPr>
              <a:t>Deteksjonsgrense</a:t>
            </a:r>
          </a:p>
        </p:txBody>
      </p:sp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F3787335-99D0-4DF1-919E-28C9E93866CD}"/>
              </a:ext>
            </a:extLst>
          </p:cNvPr>
          <p:cNvCxnSpPr>
            <a:cxnSpLocks/>
          </p:cNvCxnSpPr>
          <p:nvPr/>
        </p:nvCxnSpPr>
        <p:spPr>
          <a:xfrm flipV="1">
            <a:off x="5830581" y="3703983"/>
            <a:ext cx="86747" cy="364438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B6E1F9C-54CF-3F47-89FF-5222F5C77ED0}"/>
              </a:ext>
            </a:extLst>
          </p:cNvPr>
          <p:cNvSpPr txBox="1"/>
          <p:nvPr/>
        </p:nvSpPr>
        <p:spPr>
          <a:xfrm>
            <a:off x="1827038" y="4631899"/>
            <a:ext cx="54899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err="1"/>
              <a:t>Austigard</a:t>
            </a:r>
            <a:r>
              <a:rPr lang="en-GB" sz="1000" dirty="0"/>
              <a:t>, A.D. </a:t>
            </a:r>
            <a:r>
              <a:rPr lang="en-GB" sz="1000" dirty="0" err="1"/>
              <a:t>og</a:t>
            </a:r>
            <a:r>
              <a:rPr lang="en-GB" sz="1000" dirty="0"/>
              <a:t> H.T. (2018). </a:t>
            </a:r>
            <a:r>
              <a:rPr lang="en-GB" sz="1000" dirty="0" err="1"/>
              <a:t>Smedbold</a:t>
            </a:r>
            <a:r>
              <a:rPr lang="en-GB" sz="1000" dirty="0"/>
              <a:t>. </a:t>
            </a:r>
            <a:r>
              <a:rPr lang="en-GB" sz="1000" dirty="0" err="1"/>
              <a:t>Estimering</a:t>
            </a:r>
            <a:r>
              <a:rPr lang="en-GB" sz="1000" dirty="0"/>
              <a:t> </a:t>
            </a:r>
            <a:r>
              <a:rPr lang="en-GB" sz="1000" dirty="0" err="1"/>
              <a:t>av</a:t>
            </a:r>
            <a:r>
              <a:rPr lang="en-GB" sz="1000" dirty="0"/>
              <a:t> </a:t>
            </a:r>
            <a:r>
              <a:rPr lang="en-GB" sz="1000" dirty="0" err="1"/>
              <a:t>gjennomsnitt</a:t>
            </a:r>
            <a:r>
              <a:rPr lang="en-GB" sz="1000" dirty="0"/>
              <a:t> </a:t>
            </a:r>
            <a:r>
              <a:rPr lang="en-GB" sz="1000" dirty="0" err="1"/>
              <a:t>og</a:t>
            </a:r>
            <a:r>
              <a:rPr lang="en-GB" sz="1000" dirty="0"/>
              <a:t> 95-persentil </a:t>
            </a:r>
            <a:r>
              <a:rPr lang="en-GB" sz="1000" dirty="0" err="1"/>
              <a:t>i</a:t>
            </a:r>
            <a:r>
              <a:rPr lang="en-GB" sz="1000" dirty="0"/>
              <a:t> </a:t>
            </a:r>
            <a:r>
              <a:rPr lang="en-GB" sz="1000" dirty="0" err="1"/>
              <a:t>datasett</a:t>
            </a:r>
            <a:r>
              <a:rPr lang="en-GB" sz="1000" dirty="0"/>
              <a:t> med </a:t>
            </a:r>
            <a:r>
              <a:rPr lang="en-GB" sz="1000" dirty="0" err="1"/>
              <a:t>verdier</a:t>
            </a:r>
            <a:r>
              <a:rPr lang="en-GB" sz="1000" dirty="0"/>
              <a:t> under </a:t>
            </a:r>
            <a:r>
              <a:rPr lang="en-GB" sz="1000" dirty="0" err="1"/>
              <a:t>rapporteringsgrensen</a:t>
            </a:r>
            <a:r>
              <a:rPr lang="en-GB" sz="1000" dirty="0"/>
              <a:t> </a:t>
            </a:r>
            <a:r>
              <a:rPr lang="en-GB" sz="1000" dirty="0" err="1"/>
              <a:t>og</a:t>
            </a:r>
            <a:r>
              <a:rPr lang="en-GB" sz="1000" dirty="0"/>
              <a:t> </a:t>
            </a:r>
            <a:r>
              <a:rPr lang="en-GB" sz="1000" dirty="0" err="1"/>
              <a:t>i</a:t>
            </a:r>
            <a:r>
              <a:rPr lang="en-GB" sz="1000" dirty="0"/>
              <a:t> </a:t>
            </a:r>
            <a:r>
              <a:rPr lang="en-GB" sz="1000" dirty="0" err="1"/>
              <a:t>avkortede</a:t>
            </a:r>
            <a:r>
              <a:rPr lang="en-GB" sz="1000" dirty="0"/>
              <a:t> </a:t>
            </a:r>
            <a:r>
              <a:rPr lang="en-GB" sz="1000" dirty="0" err="1"/>
              <a:t>datasett</a:t>
            </a:r>
            <a:r>
              <a:rPr lang="en-GB" sz="1000" dirty="0"/>
              <a:t>. </a:t>
            </a:r>
            <a:r>
              <a:rPr lang="en-GB" sz="1000" b="1" u="sng" dirty="0">
                <a:hlinkClick r:id="rId5"/>
              </a:rPr>
              <a:t>Lenke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11469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2B34-32CF-AC47-88CE-EF489C77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Takverdier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B62117-30AC-C74A-A30F-91781D738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9397" y="2219408"/>
            <a:ext cx="3542470" cy="24494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 err="1"/>
              <a:t>Ikke</a:t>
            </a:r>
            <a:r>
              <a:rPr lang="en-GB" sz="1600" b="1" dirty="0"/>
              <a:t> del </a:t>
            </a:r>
            <a:r>
              <a:rPr lang="en-GB" sz="1600" b="1" dirty="0" err="1"/>
              <a:t>av</a:t>
            </a:r>
            <a:r>
              <a:rPr lang="en-GB" sz="1600" b="1" dirty="0"/>
              <a:t> EN 689, </a:t>
            </a:r>
            <a:r>
              <a:rPr lang="en-GB" sz="1600" b="1" dirty="0" err="1"/>
              <a:t>fordi</a:t>
            </a:r>
            <a:r>
              <a:rPr lang="en-GB" sz="1600" b="1" dirty="0"/>
              <a:t>;</a:t>
            </a:r>
          </a:p>
          <a:p>
            <a:pPr marL="0" indent="0">
              <a:buNone/>
            </a:pPr>
            <a:r>
              <a:rPr lang="en-GB" sz="1600" dirty="0" err="1"/>
              <a:t>Referansetid</a:t>
            </a:r>
            <a:r>
              <a:rPr lang="en-GB" sz="1600" dirty="0"/>
              <a:t> </a:t>
            </a:r>
            <a:r>
              <a:rPr lang="en-GB" sz="1600" dirty="0" err="1"/>
              <a:t>kortere</a:t>
            </a:r>
            <a:r>
              <a:rPr lang="en-GB" sz="1600" dirty="0"/>
              <a:t> </a:t>
            </a:r>
            <a:r>
              <a:rPr lang="en-GB" sz="1600" dirty="0" err="1"/>
              <a:t>enn</a:t>
            </a:r>
            <a:r>
              <a:rPr lang="en-GB" sz="1600" dirty="0"/>
              <a:t> 15 min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 err="1"/>
              <a:t>Vurdering</a:t>
            </a:r>
            <a:r>
              <a:rPr lang="en-GB" sz="1600" dirty="0"/>
              <a:t> </a:t>
            </a:r>
            <a:r>
              <a:rPr lang="en-GB" sz="1600" dirty="0" err="1"/>
              <a:t>krever</a:t>
            </a:r>
            <a:r>
              <a:rPr lang="en-GB" sz="1600" dirty="0"/>
              <a:t> </a:t>
            </a:r>
            <a:r>
              <a:rPr lang="en-GB" sz="1600" dirty="0" err="1"/>
              <a:t>ofte</a:t>
            </a:r>
            <a:r>
              <a:rPr lang="en-GB" sz="1600" dirty="0"/>
              <a:t> </a:t>
            </a:r>
            <a:r>
              <a:rPr lang="en-GB" sz="1600" dirty="0" err="1"/>
              <a:t>bruk</a:t>
            </a:r>
            <a:r>
              <a:rPr lang="en-GB" sz="1600" dirty="0"/>
              <a:t>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direktevisende</a:t>
            </a:r>
            <a:r>
              <a:rPr lang="en-GB" sz="1600" dirty="0"/>
              <a:t> </a:t>
            </a:r>
            <a:r>
              <a:rPr lang="en-GB" sz="1600" dirty="0" err="1"/>
              <a:t>instrumenter</a:t>
            </a:r>
            <a:r>
              <a:rPr lang="en-GB" sz="1600" dirty="0"/>
              <a:t>. </a:t>
            </a:r>
            <a:r>
              <a:rPr lang="en-GB" sz="1600" dirty="0" err="1"/>
              <a:t>Direktevisende</a:t>
            </a:r>
            <a:r>
              <a:rPr lang="en-GB" sz="1600" dirty="0"/>
              <a:t> </a:t>
            </a:r>
            <a:r>
              <a:rPr lang="en-GB" sz="1600" dirty="0" err="1"/>
              <a:t>instrumenter</a:t>
            </a:r>
            <a:r>
              <a:rPr lang="en-GB" sz="1600" dirty="0"/>
              <a:t> </a:t>
            </a:r>
            <a:r>
              <a:rPr lang="en-GB" sz="1600" dirty="0" err="1"/>
              <a:t>tilfredsstiller</a:t>
            </a:r>
            <a:r>
              <a:rPr lang="en-GB" sz="1600" dirty="0"/>
              <a:t> </a:t>
            </a:r>
            <a:r>
              <a:rPr lang="en-GB" sz="1600" dirty="0" err="1"/>
              <a:t>skjeldent</a:t>
            </a:r>
            <a:r>
              <a:rPr lang="en-GB" sz="1600" dirty="0"/>
              <a:t> </a:t>
            </a:r>
            <a:r>
              <a:rPr lang="en-GB" sz="1600" dirty="0" err="1"/>
              <a:t>kravene</a:t>
            </a:r>
            <a:r>
              <a:rPr lang="en-GB" sz="1600" dirty="0"/>
              <a:t> </a:t>
            </a:r>
            <a:r>
              <a:rPr lang="en-GB" sz="1600" dirty="0" err="1"/>
              <a:t>validert</a:t>
            </a:r>
            <a:r>
              <a:rPr lang="en-GB" sz="1600" dirty="0"/>
              <a:t> </a:t>
            </a:r>
            <a:r>
              <a:rPr lang="en-GB" sz="1600" dirty="0" err="1"/>
              <a:t>prøvetakingsmetode</a:t>
            </a:r>
            <a:r>
              <a:rPr lang="en-GB" sz="1600" dirty="0"/>
              <a:t> </a:t>
            </a:r>
            <a:r>
              <a:rPr lang="en-GB" sz="1600" dirty="0" err="1"/>
              <a:t>jfr</a:t>
            </a:r>
            <a:r>
              <a:rPr lang="en-GB" sz="1600" dirty="0"/>
              <a:t>. NS-EN 482.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5F1CA-04E8-9245-A02E-B79B7AD23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199" y="1024702"/>
            <a:ext cx="6302788" cy="1042204"/>
          </a:xfrm>
          <a:solidFill>
            <a:schemeClr val="bg1">
              <a:lumMod val="95000"/>
            </a:schemeClr>
          </a:solidFill>
        </p:spPr>
        <p:txBody>
          <a:bodyPr>
            <a:normAutofit fontScale="32500" lnSpcReduction="20000"/>
          </a:bodyPr>
          <a:lstStyle/>
          <a:p>
            <a:r>
              <a:rPr lang="en-GB" sz="5600" dirty="0" err="1"/>
              <a:t>Definisjon</a:t>
            </a:r>
            <a:r>
              <a:rPr lang="en-GB" sz="5600" dirty="0"/>
              <a:t>:</a:t>
            </a:r>
          </a:p>
          <a:p>
            <a:r>
              <a:rPr lang="en-GB" sz="5600" b="0" dirty="0" err="1"/>
              <a:t>Takverdi</a:t>
            </a:r>
            <a:r>
              <a:rPr lang="en-GB" sz="5600" b="0" dirty="0"/>
              <a:t> er </a:t>
            </a:r>
            <a:r>
              <a:rPr lang="en-GB" sz="5600" b="0" dirty="0" err="1"/>
              <a:t>en</a:t>
            </a:r>
            <a:r>
              <a:rPr lang="en-GB" sz="5600" b="0" dirty="0"/>
              <a:t> </a:t>
            </a:r>
            <a:r>
              <a:rPr lang="en-GB" sz="5600" b="0" dirty="0" err="1"/>
              <a:t>øyeblikksverdi</a:t>
            </a:r>
            <a:r>
              <a:rPr lang="en-GB" sz="5600" b="0" dirty="0"/>
              <a:t> </a:t>
            </a:r>
            <a:r>
              <a:rPr lang="en-GB" sz="5600" b="0" dirty="0" err="1"/>
              <a:t>som</a:t>
            </a:r>
            <a:r>
              <a:rPr lang="en-GB" sz="5600" b="0" dirty="0"/>
              <a:t> </a:t>
            </a:r>
            <a:r>
              <a:rPr lang="en-GB" sz="5600" b="0" dirty="0" err="1"/>
              <a:t>angir</a:t>
            </a:r>
            <a:r>
              <a:rPr lang="en-GB" sz="5600" b="0" dirty="0"/>
              <a:t> </a:t>
            </a:r>
            <a:r>
              <a:rPr lang="en-GB" sz="5600" b="0" dirty="0" err="1"/>
              <a:t>maksimal-konsentrasjon</a:t>
            </a:r>
            <a:r>
              <a:rPr lang="en-GB" sz="5600" b="0" dirty="0"/>
              <a:t> </a:t>
            </a:r>
            <a:r>
              <a:rPr lang="en-GB" sz="5600" b="0" dirty="0" err="1"/>
              <a:t>av</a:t>
            </a:r>
            <a:r>
              <a:rPr lang="en-GB" sz="5600" b="0" dirty="0"/>
              <a:t> et </a:t>
            </a:r>
            <a:r>
              <a:rPr lang="en-GB" sz="5600" b="0" dirty="0" err="1"/>
              <a:t>kjemikalie</a:t>
            </a:r>
            <a:r>
              <a:rPr lang="en-GB" sz="5600" b="0" dirty="0"/>
              <a:t> </a:t>
            </a:r>
            <a:r>
              <a:rPr lang="en-GB" sz="5600" b="0" dirty="0" err="1"/>
              <a:t>i</a:t>
            </a:r>
            <a:r>
              <a:rPr lang="en-GB" sz="5600" b="0" dirty="0"/>
              <a:t> </a:t>
            </a:r>
            <a:r>
              <a:rPr lang="en-GB" sz="5600" b="0" dirty="0" err="1"/>
              <a:t>pustesonen</a:t>
            </a:r>
            <a:r>
              <a:rPr lang="en-GB" sz="5600" b="0" dirty="0"/>
              <a:t> </a:t>
            </a:r>
            <a:r>
              <a:rPr lang="en-GB" sz="5600" b="0" dirty="0" err="1"/>
              <a:t>som</a:t>
            </a:r>
            <a:r>
              <a:rPr lang="en-GB" sz="5600" b="0" dirty="0"/>
              <a:t> </a:t>
            </a:r>
            <a:r>
              <a:rPr lang="en-GB" sz="5600" b="0" dirty="0" err="1"/>
              <a:t>ikke</a:t>
            </a:r>
            <a:r>
              <a:rPr lang="en-GB" sz="5600" b="0" dirty="0"/>
              <a:t> </a:t>
            </a:r>
            <a:r>
              <a:rPr lang="en-GB" sz="5600" b="0" dirty="0" err="1"/>
              <a:t>skal</a:t>
            </a:r>
            <a:r>
              <a:rPr lang="en-GB" sz="5600" b="0" dirty="0"/>
              <a:t> </a:t>
            </a:r>
            <a:r>
              <a:rPr lang="en-GB" sz="5600" b="0" dirty="0" err="1"/>
              <a:t>overskrides</a:t>
            </a:r>
            <a:r>
              <a:rPr lang="en-GB" sz="5600" b="0" dirty="0"/>
              <a:t>.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0DA043-803E-E442-A21A-EAAB9A664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1199" y="2259402"/>
            <a:ext cx="4598123" cy="10422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/>
              <a:t>Det er </a:t>
            </a:r>
            <a:r>
              <a:rPr lang="en-GB" sz="1600" dirty="0" err="1"/>
              <a:t>angitt</a:t>
            </a:r>
            <a:r>
              <a:rPr lang="en-GB" sz="1600" dirty="0"/>
              <a:t> for 41 </a:t>
            </a:r>
            <a:r>
              <a:rPr lang="en-GB" sz="1600" dirty="0" err="1"/>
              <a:t>stoffer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“</a:t>
            </a:r>
            <a:r>
              <a:rPr lang="en-GB" sz="1600" dirty="0" err="1"/>
              <a:t>Forskrift</a:t>
            </a:r>
            <a:r>
              <a:rPr lang="en-GB" sz="1600" dirty="0"/>
              <a:t> om </a:t>
            </a:r>
            <a:r>
              <a:rPr lang="en-GB" sz="1600" dirty="0" err="1"/>
              <a:t>tiltaks</a:t>
            </a:r>
            <a:r>
              <a:rPr lang="en-GB" sz="1600" dirty="0"/>
              <a:t>- </a:t>
            </a:r>
            <a:r>
              <a:rPr lang="en-GB" sz="1600" dirty="0" err="1"/>
              <a:t>og</a:t>
            </a:r>
            <a:r>
              <a:rPr lang="en-GB" sz="1600" dirty="0"/>
              <a:t> </a:t>
            </a:r>
            <a:r>
              <a:rPr lang="en-GB" sz="1600" dirty="0" err="1"/>
              <a:t>grenseverdier</a:t>
            </a:r>
            <a:r>
              <a:rPr lang="en-GB" sz="1600" dirty="0"/>
              <a:t>”. 20 </a:t>
            </a:r>
            <a:r>
              <a:rPr lang="en-GB" sz="1600" dirty="0" err="1"/>
              <a:t>av</a:t>
            </a:r>
            <a:r>
              <a:rPr lang="en-GB" sz="1600" dirty="0"/>
              <a:t> </a:t>
            </a:r>
            <a:r>
              <a:rPr lang="en-GB" sz="1600" dirty="0" err="1"/>
              <a:t>disse</a:t>
            </a:r>
            <a:r>
              <a:rPr lang="en-GB" sz="1600" dirty="0"/>
              <a:t> </a:t>
            </a:r>
            <a:r>
              <a:rPr lang="en-GB" sz="1600" dirty="0" err="1"/>
              <a:t>ble</a:t>
            </a:r>
            <a:r>
              <a:rPr lang="en-GB" sz="1600" dirty="0"/>
              <a:t> </a:t>
            </a:r>
            <a:r>
              <a:rPr lang="en-GB" sz="1600" dirty="0" err="1"/>
              <a:t>fastsatt</a:t>
            </a:r>
            <a:r>
              <a:rPr lang="en-GB" sz="1600" dirty="0"/>
              <a:t> </a:t>
            </a:r>
            <a:r>
              <a:rPr lang="en-GB" sz="1600" dirty="0" err="1"/>
              <a:t>i</a:t>
            </a:r>
            <a:r>
              <a:rPr lang="en-GB" sz="1600" dirty="0"/>
              <a:t> 1978 (</a:t>
            </a:r>
            <a:r>
              <a:rPr lang="en-GB" sz="1600" dirty="0" err="1"/>
              <a:t>Takverdier</a:t>
            </a:r>
            <a:r>
              <a:rPr lang="en-GB" sz="1600" dirty="0"/>
              <a:t> - </a:t>
            </a:r>
            <a:r>
              <a:rPr lang="en-GB" sz="1600" dirty="0" err="1"/>
              <a:t>Tillegg</a:t>
            </a:r>
            <a:r>
              <a:rPr lang="en-GB" sz="1600" dirty="0"/>
              <a:t> </a:t>
            </a:r>
            <a:r>
              <a:rPr lang="en-GB" sz="1600" dirty="0" err="1"/>
              <a:t>til</a:t>
            </a:r>
            <a:r>
              <a:rPr lang="en-GB" sz="1600" dirty="0"/>
              <a:t> </a:t>
            </a:r>
            <a:r>
              <a:rPr lang="en-GB" sz="1600" dirty="0" err="1"/>
              <a:t>Yrkeshygienikeren</a:t>
            </a:r>
            <a:r>
              <a:rPr lang="en-GB" sz="1600" dirty="0"/>
              <a:t>, 2020(2), 16-17.</a:t>
            </a:r>
            <a:r>
              <a:rPr lang="en-GB" sz="16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600" u="sng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Lenke</a:t>
            </a:r>
            <a:r>
              <a:rPr lang="en-GB" sz="1600" u="sng" dirty="0"/>
              <a:t>)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For </a:t>
            </a:r>
            <a:r>
              <a:rPr lang="en-GB" sz="1600" dirty="0" err="1"/>
              <a:t>stoffer</a:t>
            </a:r>
            <a:r>
              <a:rPr lang="en-GB" sz="1600" dirty="0"/>
              <a:t> med </a:t>
            </a:r>
            <a:r>
              <a:rPr lang="en-GB" sz="1600" dirty="0" err="1"/>
              <a:t>takverdi</a:t>
            </a:r>
            <a:r>
              <a:rPr lang="en-GB" sz="1600" dirty="0"/>
              <a:t> </a:t>
            </a:r>
            <a:r>
              <a:rPr lang="en-GB" sz="1600" dirty="0" err="1"/>
              <a:t>anbefales</a:t>
            </a:r>
            <a:r>
              <a:rPr lang="en-GB" sz="1600" dirty="0"/>
              <a:t> </a:t>
            </a:r>
            <a:r>
              <a:rPr lang="en-GB" sz="1600" dirty="0" err="1"/>
              <a:t>en</a:t>
            </a:r>
            <a:r>
              <a:rPr lang="en-GB" sz="1600" dirty="0"/>
              <a:t> </a:t>
            </a:r>
            <a:r>
              <a:rPr lang="en-GB" sz="1600" dirty="0" err="1"/>
              <a:t>referansetid</a:t>
            </a:r>
            <a:r>
              <a:rPr lang="en-GB" sz="1600" dirty="0"/>
              <a:t> </a:t>
            </a:r>
            <a:r>
              <a:rPr lang="en-GB" sz="1600" dirty="0" err="1"/>
              <a:t>som</a:t>
            </a:r>
            <a:r>
              <a:rPr lang="en-GB" sz="1600" dirty="0"/>
              <a:t> er </a:t>
            </a:r>
            <a:r>
              <a:rPr lang="en-GB" sz="1600" dirty="0" err="1"/>
              <a:t>så</a:t>
            </a:r>
            <a:r>
              <a:rPr lang="en-GB" sz="1600" dirty="0"/>
              <a:t> </a:t>
            </a:r>
            <a:r>
              <a:rPr lang="en-GB" sz="1600" dirty="0" err="1"/>
              <a:t>kort</a:t>
            </a:r>
            <a:r>
              <a:rPr lang="en-GB" sz="1600" dirty="0"/>
              <a:t> </a:t>
            </a:r>
            <a:r>
              <a:rPr lang="en-GB" sz="1600" dirty="0" err="1"/>
              <a:t>som</a:t>
            </a:r>
            <a:r>
              <a:rPr lang="en-GB" sz="1600" dirty="0"/>
              <a:t> </a:t>
            </a:r>
            <a:r>
              <a:rPr lang="en-GB" sz="1600" dirty="0" err="1"/>
              <a:t>mulig</a:t>
            </a:r>
            <a:r>
              <a:rPr lang="en-GB" sz="1600" dirty="0"/>
              <a:t>, men </a:t>
            </a:r>
            <a:r>
              <a:rPr lang="en-GB" sz="1600" dirty="0" err="1"/>
              <a:t>ikke</a:t>
            </a:r>
            <a:r>
              <a:rPr lang="en-GB" sz="1600" dirty="0"/>
              <a:t> </a:t>
            </a:r>
            <a:r>
              <a:rPr lang="en-GB" sz="1600" dirty="0" err="1"/>
              <a:t>kortere</a:t>
            </a:r>
            <a:r>
              <a:rPr lang="en-GB" sz="1600" dirty="0"/>
              <a:t> </a:t>
            </a:r>
            <a:r>
              <a:rPr lang="en-GB" sz="1600" dirty="0" err="1"/>
              <a:t>enn</a:t>
            </a:r>
            <a:r>
              <a:rPr lang="en-GB" sz="1600" dirty="0"/>
              <a:t> 60 </a:t>
            </a:r>
            <a:r>
              <a:rPr lang="en-GB" sz="1600" dirty="0" err="1"/>
              <a:t>sekunder</a:t>
            </a:r>
            <a:r>
              <a:rPr lang="en-GB" sz="1600" dirty="0"/>
              <a:t> (AGS 2010). 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3CC0CD-8D64-F647-A4D2-C4EE8B7958E4}"/>
              </a:ext>
            </a:extLst>
          </p:cNvPr>
          <p:cNvSpPr/>
          <p:nvPr/>
        </p:nvSpPr>
        <p:spPr>
          <a:xfrm>
            <a:off x="1812193" y="4607437"/>
            <a:ext cx="3880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900" dirty="0"/>
              <a:t>AGS. (2010). </a:t>
            </a:r>
            <a:r>
              <a:rPr lang="nb-NO" sz="900" i="1" dirty="0" err="1"/>
              <a:t>Identification</a:t>
            </a:r>
            <a:r>
              <a:rPr lang="nb-NO" sz="900" i="1" dirty="0"/>
              <a:t> and </a:t>
            </a:r>
            <a:r>
              <a:rPr lang="nb-NO" sz="900" i="1" dirty="0" err="1"/>
              <a:t>Assessment</a:t>
            </a:r>
            <a:r>
              <a:rPr lang="nb-NO" sz="900" i="1" dirty="0"/>
              <a:t> </a:t>
            </a:r>
            <a:r>
              <a:rPr lang="nb-NO" sz="900" i="1" dirty="0" err="1"/>
              <a:t>of</a:t>
            </a:r>
            <a:r>
              <a:rPr lang="nb-NO" sz="900" i="1" dirty="0"/>
              <a:t> </a:t>
            </a:r>
            <a:r>
              <a:rPr lang="nb-NO" sz="900" i="1" dirty="0" err="1"/>
              <a:t>the</a:t>
            </a:r>
            <a:r>
              <a:rPr lang="nb-NO" sz="900" i="1" dirty="0"/>
              <a:t> Risks from </a:t>
            </a:r>
            <a:r>
              <a:rPr lang="nb-NO" sz="900" i="1" dirty="0" err="1"/>
              <a:t>Activities</a:t>
            </a:r>
            <a:r>
              <a:rPr lang="nb-NO" sz="900" i="1" dirty="0"/>
              <a:t> </a:t>
            </a:r>
            <a:r>
              <a:rPr lang="nb-NO" sz="900" i="1" dirty="0" err="1"/>
              <a:t>involving</a:t>
            </a:r>
            <a:r>
              <a:rPr lang="nb-NO" sz="900" i="1" dirty="0"/>
              <a:t> </a:t>
            </a:r>
            <a:r>
              <a:rPr lang="nb-NO" sz="900" i="1" dirty="0" err="1"/>
              <a:t>Hazardous</a:t>
            </a:r>
            <a:r>
              <a:rPr lang="nb-NO" sz="900" i="1" dirty="0"/>
              <a:t> </a:t>
            </a:r>
            <a:r>
              <a:rPr lang="nb-NO" sz="900" i="1" dirty="0" err="1"/>
              <a:t>Substances</a:t>
            </a:r>
            <a:r>
              <a:rPr lang="nb-NO" sz="900" i="1" dirty="0"/>
              <a:t>: </a:t>
            </a:r>
            <a:r>
              <a:rPr lang="nb-NO" sz="900" i="1" dirty="0" err="1"/>
              <a:t>Inhalation</a:t>
            </a:r>
            <a:r>
              <a:rPr lang="nb-NO" sz="900" i="1" dirty="0"/>
              <a:t> </a:t>
            </a:r>
            <a:r>
              <a:rPr lang="nb-NO" sz="900" i="1" dirty="0" err="1"/>
              <a:t>Exposure</a:t>
            </a:r>
            <a:r>
              <a:rPr lang="nb-NO" sz="900" dirty="0"/>
              <a:t> (Technical Rules for </a:t>
            </a:r>
            <a:r>
              <a:rPr lang="nb-NO" sz="900" dirty="0" err="1"/>
              <a:t>Hazardous</a:t>
            </a:r>
            <a:r>
              <a:rPr lang="nb-NO" sz="900" dirty="0"/>
              <a:t> </a:t>
            </a:r>
            <a:r>
              <a:rPr lang="nb-NO" sz="900" dirty="0" err="1"/>
              <a:t>Substances</a:t>
            </a:r>
            <a:r>
              <a:rPr lang="nb-NO" sz="900" dirty="0"/>
              <a:t> TRGS 402).</a:t>
            </a:r>
            <a:endParaRPr lang="en-GB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DE80A-B856-7048-90AE-B0FFD977B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24" y="103106"/>
            <a:ext cx="2208576" cy="15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72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59B6E1-EE8B-A84E-B9B2-9226BFFC3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5289" y="3054873"/>
            <a:ext cx="6225269" cy="1331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err="1"/>
              <a:t>Sensorens</a:t>
            </a:r>
            <a:r>
              <a:rPr lang="en-GB" dirty="0"/>
              <a:t> </a:t>
            </a:r>
            <a:r>
              <a:rPr lang="en-GB" dirty="0" err="1"/>
              <a:t>responstid</a:t>
            </a:r>
            <a:r>
              <a:rPr lang="en-GB" dirty="0"/>
              <a:t> (T</a:t>
            </a:r>
            <a:r>
              <a:rPr lang="en-GB" baseline="-25000" dirty="0"/>
              <a:t>90</a:t>
            </a:r>
            <a:r>
              <a:rPr lang="en-GB" dirty="0"/>
              <a:t>) er </a:t>
            </a:r>
            <a:r>
              <a:rPr lang="en-GB" dirty="0" err="1"/>
              <a:t>tiden</a:t>
            </a:r>
            <a:r>
              <a:rPr lang="en-GB" dirty="0"/>
              <a:t> det tar for </a:t>
            </a:r>
            <a:r>
              <a:rPr lang="en-GB" dirty="0" err="1"/>
              <a:t>sensoren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gi</a:t>
            </a:r>
            <a:r>
              <a:rPr lang="en-GB" dirty="0"/>
              <a:t> et signal </a:t>
            </a:r>
            <a:r>
              <a:rPr lang="en-GB" dirty="0" err="1"/>
              <a:t>tilsvarende</a:t>
            </a:r>
            <a:r>
              <a:rPr lang="en-GB" dirty="0"/>
              <a:t> 90% </a:t>
            </a:r>
            <a:r>
              <a:rPr lang="en-GB" dirty="0" err="1"/>
              <a:t>av</a:t>
            </a:r>
            <a:r>
              <a:rPr lang="en-GB" dirty="0"/>
              <a:t> “</a:t>
            </a:r>
            <a:r>
              <a:rPr lang="en-GB" dirty="0" err="1"/>
              <a:t>sann</a:t>
            </a:r>
            <a:r>
              <a:rPr lang="en-GB" dirty="0"/>
              <a:t>” </a:t>
            </a:r>
            <a:r>
              <a:rPr lang="en-GB" dirty="0" err="1"/>
              <a:t>eksponering</a:t>
            </a:r>
            <a:r>
              <a:rPr lang="en-GB" dirty="0"/>
              <a:t>.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C7ABDE8E-9217-E547-8206-BD0AEE608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209009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O" altLang="en-NO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O" altLang="en-NO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4ECDD-674B-1241-8F1C-32E70EB2D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823" y="1096049"/>
            <a:ext cx="4107558" cy="17804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5CCAE0-37C6-B64D-9E65-5C65C890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74" y="111036"/>
            <a:ext cx="7496826" cy="806598"/>
          </a:xfrm>
        </p:spPr>
        <p:txBody>
          <a:bodyPr/>
          <a:lstStyle/>
          <a:p>
            <a:r>
              <a:rPr lang="en-GB" sz="2400" dirty="0" err="1"/>
              <a:t>Sensorens</a:t>
            </a:r>
            <a:r>
              <a:rPr lang="en-GB" sz="2400" dirty="0"/>
              <a:t> </a:t>
            </a:r>
            <a:r>
              <a:rPr lang="en-GB" sz="2400" dirty="0" err="1"/>
              <a:t>responstid</a:t>
            </a:r>
            <a:r>
              <a:rPr lang="en-GB" sz="2400" dirty="0"/>
              <a:t> (T</a:t>
            </a:r>
            <a:r>
              <a:rPr lang="en-GB" sz="2400" baseline="-25000" dirty="0"/>
              <a:t>90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utfordring</a:t>
            </a:r>
            <a:r>
              <a:rPr lang="en-GB" sz="2400" dirty="0"/>
              <a:t> </a:t>
            </a:r>
            <a:r>
              <a:rPr lang="en-GB" sz="2400" dirty="0" err="1"/>
              <a:t>ved</a:t>
            </a:r>
            <a:r>
              <a:rPr lang="en-GB" sz="2400" dirty="0"/>
              <a:t> </a:t>
            </a:r>
            <a:r>
              <a:rPr lang="en-GB" sz="2400" dirty="0" err="1"/>
              <a:t>vurdering</a:t>
            </a:r>
            <a:r>
              <a:rPr lang="en-GB" sz="2400" dirty="0"/>
              <a:t>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øyeblikkseksponering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352747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A3CE-F456-2047-8A13-2981B056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74" y="111036"/>
            <a:ext cx="7496826" cy="702469"/>
          </a:xfrm>
        </p:spPr>
        <p:txBody>
          <a:bodyPr/>
          <a:lstStyle/>
          <a:p>
            <a:r>
              <a:rPr lang="en-GB" sz="2400" dirty="0" err="1"/>
              <a:t>Sensorens</a:t>
            </a:r>
            <a:r>
              <a:rPr lang="en-GB" sz="2400" dirty="0"/>
              <a:t> </a:t>
            </a:r>
            <a:r>
              <a:rPr lang="en-GB" sz="2400" dirty="0" err="1"/>
              <a:t>responstid</a:t>
            </a:r>
            <a:r>
              <a:rPr lang="en-GB" sz="2400" dirty="0"/>
              <a:t> (T</a:t>
            </a:r>
            <a:r>
              <a:rPr lang="en-GB" sz="2400" baseline="-25000" dirty="0"/>
              <a:t>90</a:t>
            </a:r>
            <a:r>
              <a:rPr lang="en-GB" sz="2400" dirty="0"/>
              <a:t>)</a:t>
            </a:r>
            <a:br>
              <a:rPr lang="en-GB" sz="2400" dirty="0"/>
            </a:b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utfordring</a:t>
            </a:r>
            <a:r>
              <a:rPr lang="en-GB" sz="2400" dirty="0"/>
              <a:t> </a:t>
            </a:r>
            <a:r>
              <a:rPr lang="en-GB" sz="2400" dirty="0" err="1"/>
              <a:t>ved</a:t>
            </a:r>
            <a:r>
              <a:rPr lang="en-GB" sz="2400" dirty="0"/>
              <a:t> </a:t>
            </a:r>
            <a:r>
              <a:rPr lang="en-GB" sz="2400" dirty="0" err="1"/>
              <a:t>vurdering</a:t>
            </a:r>
            <a:r>
              <a:rPr lang="en-GB" sz="2400" dirty="0"/>
              <a:t> </a:t>
            </a:r>
            <a:r>
              <a:rPr lang="en-GB" sz="2400" dirty="0" err="1"/>
              <a:t>av</a:t>
            </a:r>
            <a:r>
              <a:rPr lang="en-GB" sz="2400" dirty="0"/>
              <a:t> </a:t>
            </a:r>
            <a:r>
              <a:rPr lang="en-GB" sz="2400" dirty="0" err="1"/>
              <a:t>øyeblikkseksponering</a:t>
            </a: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51583F-70F7-FE44-8EAA-4B767EA54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1" y="896779"/>
            <a:ext cx="3943368" cy="26491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C5D84-FD87-1748-933E-FA7A2CD05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445" y="2679404"/>
            <a:ext cx="2922911" cy="1963629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C7ABDE8E-9217-E547-8206-BD0AEE608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209009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O" altLang="en-NO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NO" altLang="en-NO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471C5E4-2F93-2146-8D35-4C11F4106815}"/>
              </a:ext>
            </a:extLst>
          </p:cNvPr>
          <p:cNvSpPr/>
          <p:nvPr/>
        </p:nvSpPr>
        <p:spPr>
          <a:xfrm>
            <a:off x="4579153" y="1795670"/>
            <a:ext cx="791529" cy="110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E85DA7-36FC-4840-9F50-70A175DFE47B}"/>
              </a:ext>
            </a:extLst>
          </p:cNvPr>
          <p:cNvSpPr txBox="1"/>
          <p:nvPr/>
        </p:nvSpPr>
        <p:spPr>
          <a:xfrm>
            <a:off x="4404335" y="2082023"/>
            <a:ext cx="12947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err="1"/>
              <a:t>Matematisk</a:t>
            </a:r>
            <a:r>
              <a:rPr lang="en-GB" sz="900" dirty="0"/>
              <a:t> </a:t>
            </a:r>
            <a:r>
              <a:rPr lang="en-GB" sz="900" dirty="0" err="1"/>
              <a:t>estimering</a:t>
            </a:r>
            <a:r>
              <a:rPr lang="en-GB" sz="900" dirty="0"/>
              <a:t> </a:t>
            </a:r>
            <a:r>
              <a:rPr lang="en-GB" sz="900" dirty="0" err="1"/>
              <a:t>av</a:t>
            </a:r>
            <a:r>
              <a:rPr lang="en-GB" sz="900" dirty="0"/>
              <a:t> “</a:t>
            </a:r>
            <a:r>
              <a:rPr lang="en-GB" sz="900" dirty="0" err="1"/>
              <a:t>sann</a:t>
            </a:r>
            <a:r>
              <a:rPr lang="en-GB" sz="900" dirty="0"/>
              <a:t>” </a:t>
            </a:r>
            <a:r>
              <a:rPr lang="en-GB" sz="900" dirty="0" err="1"/>
              <a:t>eksponering</a:t>
            </a:r>
            <a:r>
              <a:rPr lang="en-GB" sz="900" dirty="0"/>
              <a:t> med </a:t>
            </a:r>
            <a:r>
              <a:rPr lang="en-GB" sz="900" dirty="0" err="1"/>
              <a:t>responstid</a:t>
            </a:r>
            <a:r>
              <a:rPr lang="en-GB" sz="900" dirty="0"/>
              <a:t> (T</a:t>
            </a:r>
            <a:r>
              <a:rPr lang="en-GB" sz="900" baseline="-25000" dirty="0"/>
              <a:t>90</a:t>
            </a:r>
            <a:r>
              <a:rPr lang="en-GB" sz="900" dirty="0"/>
              <a:t>) </a:t>
            </a:r>
            <a:r>
              <a:rPr lang="en-GB" sz="900" dirty="0" err="1"/>
              <a:t>på</a:t>
            </a:r>
            <a:r>
              <a:rPr lang="en-GB" sz="900" dirty="0"/>
              <a:t> </a:t>
            </a:r>
            <a:r>
              <a:rPr lang="en-GB" sz="900" dirty="0" err="1"/>
              <a:t>hhv</a:t>
            </a:r>
            <a:r>
              <a:rPr lang="en-GB" sz="900" dirty="0"/>
              <a:t>. 15s </a:t>
            </a:r>
            <a:r>
              <a:rPr lang="en-GB" sz="900" dirty="0" err="1"/>
              <a:t>og</a:t>
            </a:r>
            <a:r>
              <a:rPr lang="en-GB" sz="900" dirty="0"/>
              <a:t> 60s.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9BD77-863F-C142-9275-D21D789EF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669" y="981273"/>
            <a:ext cx="2883687" cy="1698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85634-1948-4F49-8028-B8AA005C3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742" y="3542974"/>
            <a:ext cx="3437977" cy="1407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7498C-6160-5B47-92E0-058F56D920C6}"/>
              </a:ext>
            </a:extLst>
          </p:cNvPr>
          <p:cNvSpPr txBox="1"/>
          <p:nvPr/>
        </p:nvSpPr>
        <p:spPr>
          <a:xfrm>
            <a:off x="6138788" y="12724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NB! </a:t>
            </a:r>
            <a:r>
              <a:rPr lang="en-GB" dirty="0" err="1"/>
              <a:t>Foreløpige</a:t>
            </a:r>
            <a:r>
              <a:rPr lang="en-GB" dirty="0"/>
              <a:t> </a:t>
            </a:r>
            <a:r>
              <a:rPr lang="en-GB" dirty="0" err="1"/>
              <a:t>resultater</a:t>
            </a:r>
            <a:endParaRPr lang="en-GB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D770C74-93D6-CE41-8B58-1608787C4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296944"/>
              </p:ext>
            </p:extLst>
          </p:nvPr>
        </p:nvGraphicFramePr>
        <p:xfrm>
          <a:off x="300974" y="3745070"/>
          <a:ext cx="1833573" cy="103191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611191">
                  <a:extLst>
                    <a:ext uri="{9D8B030D-6E8A-4147-A177-3AD203B41FA5}">
                      <a16:colId xmlns:a16="http://schemas.microsoft.com/office/drawing/2014/main" val="2549135956"/>
                    </a:ext>
                  </a:extLst>
                </a:gridCol>
                <a:gridCol w="611191">
                  <a:extLst>
                    <a:ext uri="{9D8B030D-6E8A-4147-A177-3AD203B41FA5}">
                      <a16:colId xmlns:a16="http://schemas.microsoft.com/office/drawing/2014/main" val="3275492387"/>
                    </a:ext>
                  </a:extLst>
                </a:gridCol>
                <a:gridCol w="611191">
                  <a:extLst>
                    <a:ext uri="{9D8B030D-6E8A-4147-A177-3AD203B41FA5}">
                      <a16:colId xmlns:a16="http://schemas.microsoft.com/office/drawing/2014/main" val="876228648"/>
                    </a:ext>
                  </a:extLst>
                </a:gridCol>
              </a:tblGrid>
              <a:tr h="297878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GV ClO2</a:t>
                      </a:r>
                    </a:p>
                    <a:p>
                      <a:pPr algn="ctr"/>
                      <a:r>
                        <a:rPr lang="en-GB" sz="800" dirty="0"/>
                        <a:t>(ppm)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Ref.</a:t>
                      </a:r>
                    </a:p>
                    <a:p>
                      <a:pPr algn="ctr"/>
                      <a:r>
                        <a:rPr lang="en-GB" sz="800" dirty="0" err="1"/>
                        <a:t>tid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err="1"/>
                        <a:t>Kilde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9322374"/>
                  </a:ext>
                </a:extLst>
              </a:tr>
              <a:tr h="232212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8-t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ATIL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104290"/>
                  </a:ext>
                </a:extLst>
              </a:tr>
              <a:tr h="232212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15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MAK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48533"/>
                  </a:ext>
                </a:extLst>
              </a:tr>
              <a:tr h="232212"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 err="1"/>
                        <a:t>Takv</a:t>
                      </a:r>
                      <a:r>
                        <a:rPr lang="en-GB" sz="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dirty="0"/>
                        <a:t>ACGIH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238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3766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5EC2F-CFCD-224B-86CB-9F63B2A63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215165"/>
            <a:ext cx="8856921" cy="702469"/>
          </a:xfrm>
        </p:spPr>
        <p:txBody>
          <a:bodyPr/>
          <a:lstStyle/>
          <a:p>
            <a:r>
              <a:rPr lang="nb-NO" dirty="0"/>
              <a:t>Noen verktøy for vurdering av måleresultater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FF0E-61D0-BD4A-B96C-FFA7925CB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19" y="1080001"/>
            <a:ext cx="8856921" cy="3577725"/>
          </a:xfrm>
        </p:spPr>
        <p:txBody>
          <a:bodyPr>
            <a:normAutofit/>
          </a:bodyPr>
          <a:lstStyle/>
          <a:p>
            <a:r>
              <a:rPr lang="en-GB" sz="2800" dirty="0">
                <a:hlinkClick r:id="rId2"/>
              </a:rPr>
              <a:t>Expostat</a:t>
            </a:r>
            <a:r>
              <a:rPr lang="en-GB" sz="2800" dirty="0"/>
              <a:t>, J. </a:t>
            </a:r>
            <a:r>
              <a:rPr lang="en-GB" sz="2800" dirty="0" err="1"/>
              <a:t>Lavoué</a:t>
            </a:r>
            <a:r>
              <a:rPr lang="en-GB" sz="2800" dirty="0"/>
              <a:t>, Univ. of Montreal</a:t>
            </a:r>
          </a:p>
          <a:p>
            <a:r>
              <a:rPr lang="en-GB" sz="2800" dirty="0">
                <a:hlinkClick r:id="rId3"/>
              </a:rPr>
              <a:t>IH Data Analyst</a:t>
            </a:r>
            <a:r>
              <a:rPr lang="en-GB" sz="2800" dirty="0"/>
              <a:t>, P. Hewett, Exposure Assessment Solutions, Inc. (EAS) (gratis “student” </a:t>
            </a:r>
            <a:r>
              <a:rPr lang="en-GB" sz="2800" dirty="0" err="1"/>
              <a:t>versjon</a:t>
            </a:r>
            <a:r>
              <a:rPr lang="en-GB" sz="2800" dirty="0"/>
              <a:t>)</a:t>
            </a:r>
          </a:p>
          <a:p>
            <a:r>
              <a:rPr lang="en-GB" sz="2800" dirty="0">
                <a:hlinkClick r:id="rId4"/>
              </a:rPr>
              <a:t>IHSTAT</a:t>
            </a:r>
            <a:r>
              <a:rPr lang="en-GB" sz="2800" dirty="0"/>
              <a:t>, AIHA (</a:t>
            </a:r>
            <a:r>
              <a:rPr lang="en-GB" sz="2800" dirty="0" err="1"/>
              <a:t>flerspråksversjon</a:t>
            </a:r>
            <a:r>
              <a:rPr lang="en-GB" sz="2800" dirty="0"/>
              <a:t> </a:t>
            </a:r>
            <a:r>
              <a:rPr lang="en-GB" sz="2800" dirty="0" err="1"/>
              <a:t>inkl</a:t>
            </a:r>
            <a:r>
              <a:rPr lang="en-GB" sz="2800" dirty="0"/>
              <a:t>. </a:t>
            </a:r>
            <a:r>
              <a:rPr lang="en-GB" sz="2800" dirty="0" err="1"/>
              <a:t>norsk</a:t>
            </a:r>
            <a:r>
              <a:rPr lang="en-GB" sz="2800" dirty="0"/>
              <a:t>)</a:t>
            </a:r>
          </a:p>
          <a:p>
            <a:r>
              <a:rPr lang="en-GB" sz="2800" dirty="0">
                <a:hlinkClick r:id="rId5"/>
              </a:rPr>
              <a:t>BW Stat</a:t>
            </a:r>
            <a:r>
              <a:rPr lang="en-GB" sz="2800" dirty="0"/>
              <a:t>, T. </a:t>
            </a:r>
            <a:r>
              <a:rPr lang="en-GB" sz="2800" dirty="0" err="1"/>
              <a:t>Geens</a:t>
            </a:r>
            <a:r>
              <a:rPr lang="en-GB" sz="2800" dirty="0"/>
              <a:t> &amp; T. </a:t>
            </a:r>
            <a:r>
              <a:rPr lang="en-GB" sz="2800" dirty="0" err="1"/>
              <a:t>Scheffers</a:t>
            </a:r>
            <a:r>
              <a:rPr lang="en-GB" sz="2800" dirty="0"/>
              <a:t>, BOHS &amp; </a:t>
            </a:r>
            <a:r>
              <a:rPr lang="en-GB" sz="2800" dirty="0" err="1"/>
              <a:t>NVvA</a:t>
            </a:r>
            <a:endParaRPr lang="en-GB" sz="2800" dirty="0"/>
          </a:p>
          <a:p>
            <a:r>
              <a:rPr lang="en-GB" sz="2800" dirty="0">
                <a:hlinkClick r:id="rId6"/>
              </a:rPr>
              <a:t>YH-HJELP</a:t>
            </a:r>
            <a:r>
              <a:rPr lang="en-GB" sz="2800" dirty="0"/>
              <a:t>, H.T. </a:t>
            </a:r>
            <a:r>
              <a:rPr lang="en-GB" sz="2800" dirty="0" err="1"/>
              <a:t>Smedbold</a:t>
            </a:r>
            <a:r>
              <a:rPr lang="en-GB" sz="2800" dirty="0"/>
              <a:t>, NYF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98480-01C3-8745-8BC9-AB2E1003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8813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40EE-4599-2C47-BF2C-68C5F42BA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YH-HJELP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8788C-3CB7-DF4A-AC49-0B295DC32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76468-7C7D-E949-9063-498694BF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8" y="940406"/>
            <a:ext cx="4998550" cy="2395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A9832-0BDF-504A-BFA3-AEFB9BAA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870" y="2138295"/>
            <a:ext cx="5474970" cy="2903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FD4DBB-5A57-9241-885F-DC12689C9254}"/>
              </a:ext>
            </a:extLst>
          </p:cNvPr>
          <p:cNvSpPr txBox="1"/>
          <p:nvPr/>
        </p:nvSpPr>
        <p:spPr>
          <a:xfrm>
            <a:off x="137160" y="4034876"/>
            <a:ext cx="3476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For informasjon om YH-HJELP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29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F543C-46F0-7A43-9F0B-00FB23AD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Innhold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0D44F-9DC6-924A-BE79-CF810385F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err="1"/>
              <a:t>Deltagerundersøkelsen</a:t>
            </a:r>
            <a:endParaRPr lang="en-GB" dirty="0"/>
          </a:p>
          <a:p>
            <a:r>
              <a:rPr lang="en-GB" dirty="0"/>
              <a:t>Om NS-EN 689 (2019)</a:t>
            </a:r>
          </a:p>
          <a:p>
            <a:r>
              <a:rPr lang="en-GB" dirty="0" err="1"/>
              <a:t>Valg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grenseverdi</a:t>
            </a:r>
            <a:endParaRPr lang="en-GB" dirty="0"/>
          </a:p>
          <a:p>
            <a:r>
              <a:rPr lang="en-GB" dirty="0" err="1"/>
              <a:t>Vurdering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eksponering</a:t>
            </a:r>
            <a:endParaRPr lang="en-GB" dirty="0"/>
          </a:p>
          <a:p>
            <a:r>
              <a:rPr lang="en-GB" dirty="0"/>
              <a:t>Om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utvalgte</a:t>
            </a:r>
            <a:r>
              <a:rPr lang="en-GB" dirty="0"/>
              <a:t> </a:t>
            </a:r>
            <a:r>
              <a:rPr lang="en-GB" dirty="0" err="1"/>
              <a:t>emner</a:t>
            </a:r>
            <a:endParaRPr lang="en-GB" dirty="0"/>
          </a:p>
          <a:p>
            <a:pPr lvl="1"/>
            <a:r>
              <a:rPr lang="en-GB" dirty="0" err="1"/>
              <a:t>Eksponering</a:t>
            </a:r>
            <a:r>
              <a:rPr lang="en-GB" dirty="0"/>
              <a:t> for </a:t>
            </a:r>
            <a:r>
              <a:rPr lang="en-GB" dirty="0" err="1"/>
              <a:t>flere</a:t>
            </a:r>
            <a:r>
              <a:rPr lang="en-GB" dirty="0"/>
              <a:t> </a:t>
            </a:r>
            <a:r>
              <a:rPr lang="en-GB" dirty="0" err="1"/>
              <a:t>stoffer</a:t>
            </a:r>
            <a:r>
              <a:rPr lang="en-GB" dirty="0"/>
              <a:t> </a:t>
            </a:r>
            <a:r>
              <a:rPr lang="en-GB" dirty="0" err="1"/>
              <a:t>samtidig</a:t>
            </a:r>
            <a:endParaRPr lang="en-GB" dirty="0"/>
          </a:p>
          <a:p>
            <a:pPr lvl="1"/>
            <a:r>
              <a:rPr lang="nb-NO" dirty="0"/>
              <a:t>Forlenget skiftlengde</a:t>
            </a:r>
          </a:p>
          <a:p>
            <a:pPr lvl="1"/>
            <a:r>
              <a:rPr lang="nb-NO" dirty="0"/>
              <a:t>Kortvarige overskridelse av grenseverdien</a:t>
            </a:r>
          </a:p>
          <a:p>
            <a:pPr lvl="1"/>
            <a:r>
              <a:rPr lang="nb-NO" dirty="0"/>
              <a:t>Måleresultater under deteksjonsgrensen</a:t>
            </a:r>
          </a:p>
          <a:p>
            <a:r>
              <a:rPr lang="nb-NO" dirty="0" err="1"/>
              <a:t>Takverdier</a:t>
            </a:r>
            <a:endParaRPr lang="nb-NO" dirty="0"/>
          </a:p>
          <a:p>
            <a:r>
              <a:rPr lang="nb-NO" dirty="0"/>
              <a:t>Verktøy for vurdering av måleresultater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C55F1-365C-2B41-82B7-51FDB848D2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3422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A52A03-7880-F14A-BCE1-330137A5D550}"/>
              </a:ext>
            </a:extLst>
          </p:cNvPr>
          <p:cNvSpPr txBox="1"/>
          <p:nvPr/>
        </p:nvSpPr>
        <p:spPr>
          <a:xfrm>
            <a:off x="2336452" y="1734913"/>
            <a:ext cx="44710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  <a:latin typeface="+mn-lt"/>
              </a:rPr>
              <a:t>be prepared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88EBE-2728-E94D-86E8-A486E6D55B66}"/>
              </a:ext>
            </a:extLst>
          </p:cNvPr>
          <p:cNvSpPr txBox="1"/>
          <p:nvPr/>
        </p:nvSpPr>
        <p:spPr>
          <a:xfrm>
            <a:off x="3390998" y="3269840"/>
            <a:ext cx="289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nb-NO" dirty="0">
                <a:hlinkClick r:id="rId2"/>
              </a:rPr>
              <a:t>http://www.proactima.com/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4197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A0B2A-6361-A042-AEAF-184EFF3D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err="1"/>
              <a:t>Presentasjonen</a:t>
            </a:r>
            <a:r>
              <a:rPr lang="en-GB" sz="3200" dirty="0"/>
              <a:t> </a:t>
            </a:r>
            <a:r>
              <a:rPr lang="en-GB" sz="3200" dirty="0" err="1"/>
              <a:t>og</a:t>
            </a:r>
            <a:r>
              <a:rPr lang="en-GB" sz="3200" dirty="0"/>
              <a:t> </a:t>
            </a:r>
            <a:r>
              <a:rPr lang="en-GB" sz="3200" dirty="0" err="1"/>
              <a:t>tilleggsstoff</a:t>
            </a:r>
            <a:r>
              <a:rPr lang="en-GB" sz="3200" dirty="0"/>
              <a:t> om EN 689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64ECEE-AADF-784A-9DEC-5EB90D3B9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5049B-0FE8-664A-9CCC-B3299942057C}"/>
              </a:ext>
            </a:extLst>
          </p:cNvPr>
          <p:cNvSpPr txBox="1"/>
          <p:nvPr/>
        </p:nvSpPr>
        <p:spPr>
          <a:xfrm>
            <a:off x="600079" y="1036095"/>
            <a:ext cx="85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Kan lasts ned </a:t>
            </a:r>
            <a:r>
              <a:rPr lang="en-GB" dirty="0" err="1"/>
              <a:t>fra</a:t>
            </a:r>
            <a:r>
              <a:rPr lang="en-GB" dirty="0"/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42D4BF-3E3E-F849-8297-FDA110DC6457}"/>
              </a:ext>
            </a:extLst>
          </p:cNvPr>
          <p:cNvSpPr/>
          <p:nvPr/>
        </p:nvSpPr>
        <p:spPr>
          <a:xfrm>
            <a:off x="600078" y="1417888"/>
            <a:ext cx="6542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https://yrkeshygiene.no/utgivelser-kurs-og-seminarer/en-689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B2637-F87F-D142-BBF7-8C7652DC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973" y="1939792"/>
            <a:ext cx="4410773" cy="298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88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A1D9A-C840-934B-AA76-E6ABBEA67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8" y="215165"/>
            <a:ext cx="8048625" cy="702469"/>
          </a:xfrm>
        </p:spPr>
        <p:txBody>
          <a:bodyPr wrap="square" anchor="ctr">
            <a:normAutofit/>
          </a:bodyPr>
          <a:lstStyle/>
          <a:p>
            <a:r>
              <a:rPr lang="en-GB" dirty="0" err="1"/>
              <a:t>Deltagerundersøkelsen</a:t>
            </a:r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0E25DC5-EF5A-442E-9063-AAA0335EE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9581" y="4766986"/>
            <a:ext cx="3086100" cy="274637"/>
          </a:xfrm>
        </p:spPr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B4C84-1642-C84C-82F7-A4D04E8E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2" y="1143676"/>
            <a:ext cx="3835486" cy="3623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3A3430-E1B7-2148-B10F-D61857D18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19" y="984129"/>
            <a:ext cx="3835486" cy="41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3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FCCF-6EA5-2040-AB70-A2AD8C3C7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8" y="925196"/>
            <a:ext cx="8048625" cy="702469"/>
          </a:xfrm>
        </p:spPr>
        <p:txBody>
          <a:bodyPr/>
          <a:lstStyle/>
          <a:p>
            <a:r>
              <a:rPr lang="en-GB" sz="2400" dirty="0" err="1">
                <a:solidFill>
                  <a:schemeClr val="tx1"/>
                </a:solidFill>
              </a:rPr>
              <a:t>Hvorfor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mener</a:t>
            </a:r>
            <a:r>
              <a:rPr lang="en-GB" sz="2400" dirty="0">
                <a:solidFill>
                  <a:schemeClr val="tx1"/>
                </a:solidFill>
              </a:rPr>
              <a:t> du EN 689 er </a:t>
            </a:r>
            <a:r>
              <a:rPr lang="en-GB" sz="2400" dirty="0" err="1">
                <a:solidFill>
                  <a:schemeClr val="tx1"/>
                </a:solidFill>
              </a:rPr>
              <a:t>viktig</a:t>
            </a:r>
            <a:r>
              <a:rPr lang="en-GB" sz="2400" dirty="0">
                <a:solidFill>
                  <a:schemeClr val="tx1"/>
                </a:solidFill>
              </a:rPr>
              <a:t> ? (</a:t>
            </a:r>
            <a:r>
              <a:rPr lang="en-GB" sz="2400" dirty="0" err="1">
                <a:solidFill>
                  <a:schemeClr val="tx1"/>
                </a:solidFill>
              </a:rPr>
              <a:t>noen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svar</a:t>
            </a:r>
            <a:r>
              <a:rPr lang="en-GB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BADFD4-F1EC-2849-B78C-E139DBEC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47B98-9EDF-7946-8714-90808FB83DC7}"/>
              </a:ext>
            </a:extLst>
          </p:cNvPr>
          <p:cNvSpPr txBox="1"/>
          <p:nvPr/>
        </p:nvSpPr>
        <p:spPr>
          <a:xfrm>
            <a:off x="547688" y="1818858"/>
            <a:ext cx="842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Kvalitetssikring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Standardisering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Best </a:t>
            </a:r>
            <a:r>
              <a:rPr lang="en-GB" dirty="0" err="1"/>
              <a:t>praksis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Ivareta</a:t>
            </a:r>
            <a:r>
              <a:rPr lang="en-GB" dirty="0"/>
              <a:t> </a:t>
            </a:r>
            <a:r>
              <a:rPr lang="en-GB" dirty="0" err="1"/>
              <a:t>usikkerhet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Lik</a:t>
            </a:r>
            <a:r>
              <a:rPr lang="en-GB" dirty="0"/>
              <a:t> </a:t>
            </a:r>
            <a:r>
              <a:rPr lang="en-GB" dirty="0" err="1"/>
              <a:t>tilnærming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vurdering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Viktig</a:t>
            </a:r>
            <a:r>
              <a:rPr lang="en-GB" dirty="0"/>
              <a:t> </a:t>
            </a:r>
            <a:r>
              <a:rPr lang="en-GB" dirty="0" err="1"/>
              <a:t>ramme</a:t>
            </a:r>
            <a:r>
              <a:rPr lang="en-GB" dirty="0"/>
              <a:t> for </a:t>
            </a:r>
            <a:r>
              <a:rPr lang="en-GB" dirty="0" err="1"/>
              <a:t>jobben</a:t>
            </a:r>
            <a:r>
              <a:rPr lang="en-GB" dirty="0"/>
              <a:t> </a:t>
            </a:r>
            <a:r>
              <a:rPr lang="en-GB" dirty="0" err="1"/>
              <a:t>vår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Bidra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at det </a:t>
            </a:r>
            <a:r>
              <a:rPr lang="en-GB" dirty="0" err="1"/>
              <a:t>gjøres</a:t>
            </a:r>
            <a:r>
              <a:rPr lang="en-GB" dirty="0"/>
              <a:t> </a:t>
            </a:r>
            <a:r>
              <a:rPr lang="en-GB" dirty="0" err="1"/>
              <a:t>flere</a:t>
            </a:r>
            <a:r>
              <a:rPr lang="en-GB" dirty="0"/>
              <a:t> malinger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Viktig</a:t>
            </a:r>
            <a:r>
              <a:rPr lang="en-GB" dirty="0"/>
              <a:t> for </a:t>
            </a:r>
            <a:r>
              <a:rPr lang="en-GB" dirty="0" err="1"/>
              <a:t>kunde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Lette</a:t>
            </a:r>
            <a:r>
              <a:rPr lang="en-GB" dirty="0"/>
              <a:t> </a:t>
            </a:r>
            <a:r>
              <a:rPr lang="en-GB" dirty="0" err="1"/>
              <a:t>arbeidet</a:t>
            </a:r>
            <a:r>
              <a:rPr lang="en-GB" dirty="0"/>
              <a:t> med </a:t>
            </a:r>
            <a:r>
              <a:rPr lang="en-GB" dirty="0" err="1"/>
              <a:t>prøvetaking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tolking</a:t>
            </a:r>
            <a:endParaRPr lang="en-GB" dirty="0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DAF2279-E0F3-A849-9EBE-5085E78FA2DF}"/>
              </a:ext>
            </a:extLst>
          </p:cNvPr>
          <p:cNvSpPr txBox="1">
            <a:spLocks/>
          </p:cNvSpPr>
          <p:nvPr/>
        </p:nvSpPr>
        <p:spPr bwMode="auto">
          <a:xfrm>
            <a:off x="600078" y="215165"/>
            <a:ext cx="8048625" cy="702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RotisSansSerif" pitchFamily="34" charset="0"/>
                <a:cs typeface="Arial" charset="0"/>
              </a:defRPr>
            </a:lvl9pPr>
          </a:lstStyle>
          <a:p>
            <a:r>
              <a:rPr lang="en-GB" kern="0"/>
              <a:t>Deltagerundersøkelsen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86213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9C2E5-6962-884A-B035-6E8B41921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“</a:t>
            </a:r>
            <a:r>
              <a:rPr lang="en-GB" b="1" dirty="0" err="1"/>
              <a:t>Grenseverdier</a:t>
            </a:r>
            <a:r>
              <a:rPr lang="en-GB" b="1" dirty="0"/>
              <a:t> (GV) </a:t>
            </a:r>
            <a:r>
              <a:rPr lang="en-GB" b="1" dirty="0" err="1"/>
              <a:t>angir</a:t>
            </a:r>
            <a:r>
              <a:rPr lang="en-GB" b="1" dirty="0"/>
              <a:t> </a:t>
            </a:r>
            <a:r>
              <a:rPr lang="en-GB" b="1" dirty="0" err="1"/>
              <a:t>maksimumsverdi</a:t>
            </a:r>
            <a:r>
              <a:rPr lang="en-GB" b="1" dirty="0"/>
              <a:t> for </a:t>
            </a:r>
            <a:r>
              <a:rPr lang="en-GB" b="1" dirty="0" err="1"/>
              <a:t>gjennomsnittskonsentrasjonen</a:t>
            </a:r>
            <a:r>
              <a:rPr lang="en-GB" b="1" dirty="0"/>
              <a:t> (ppm </a:t>
            </a:r>
            <a:r>
              <a:rPr lang="en-GB" b="1" dirty="0" err="1"/>
              <a:t>eller</a:t>
            </a:r>
            <a:r>
              <a:rPr lang="en-GB" b="1" dirty="0"/>
              <a:t> mg/m</a:t>
            </a:r>
            <a:r>
              <a:rPr lang="en-GB" b="1" baseline="30000" dirty="0"/>
              <a:t>3</a:t>
            </a:r>
            <a:r>
              <a:rPr lang="en-GB" b="1" dirty="0"/>
              <a:t>) </a:t>
            </a:r>
            <a:r>
              <a:rPr lang="en-GB" b="1" dirty="0" err="1"/>
              <a:t>av</a:t>
            </a:r>
            <a:r>
              <a:rPr lang="en-GB" b="1" dirty="0"/>
              <a:t> et </a:t>
            </a:r>
            <a:r>
              <a:rPr lang="en-GB" b="1" dirty="0" err="1"/>
              <a:t>kjemisk</a:t>
            </a:r>
            <a:r>
              <a:rPr lang="en-GB" b="1" dirty="0"/>
              <a:t> </a:t>
            </a:r>
            <a:r>
              <a:rPr lang="en-GB" b="1" dirty="0" err="1"/>
              <a:t>stoff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pustesonen</a:t>
            </a:r>
            <a:r>
              <a:rPr lang="en-GB" b="1" dirty="0"/>
              <a:t> </a:t>
            </a:r>
            <a:r>
              <a:rPr lang="en-GB" b="1" dirty="0" err="1"/>
              <a:t>til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arbeidstaker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en</a:t>
            </a:r>
            <a:r>
              <a:rPr lang="en-GB" b="1" dirty="0"/>
              <a:t> </a:t>
            </a:r>
            <a:r>
              <a:rPr lang="en-GB" b="1" dirty="0" err="1"/>
              <a:t>fastsatt</a:t>
            </a:r>
            <a:r>
              <a:rPr lang="en-GB" b="1" dirty="0"/>
              <a:t> </a:t>
            </a:r>
            <a:r>
              <a:rPr lang="en-GB" b="1" dirty="0" err="1"/>
              <a:t>referanseperiode</a:t>
            </a:r>
            <a:r>
              <a:rPr lang="en-GB" b="1" dirty="0"/>
              <a:t>”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79376-76CF-EE42-A84D-9BE6098A6B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8417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Om EN 689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Standarden</a:t>
            </a:r>
            <a:r>
              <a:rPr lang="en-US" sz="1800" dirty="0"/>
              <a:t> </a:t>
            </a:r>
            <a:r>
              <a:rPr lang="en-US" sz="1800" dirty="0" err="1"/>
              <a:t>angir</a:t>
            </a:r>
            <a:r>
              <a:rPr lang="en-US" sz="1800" dirty="0"/>
              <a:t> </a:t>
            </a:r>
            <a:r>
              <a:rPr lang="en-US" sz="1800" dirty="0" err="1"/>
              <a:t>hvordan</a:t>
            </a:r>
            <a:r>
              <a:rPr lang="en-US" sz="1800" dirty="0"/>
              <a:t> </a:t>
            </a:r>
            <a:r>
              <a:rPr lang="en-US" sz="1800" dirty="0" err="1"/>
              <a:t>gjennomføre</a:t>
            </a:r>
            <a:r>
              <a:rPr lang="en-US" sz="1800" dirty="0"/>
              <a:t> representative </a:t>
            </a:r>
            <a:r>
              <a:rPr lang="en-US" sz="1800" dirty="0" err="1"/>
              <a:t>målinger</a:t>
            </a:r>
            <a:r>
              <a:rPr lang="en-US" sz="1800" dirty="0"/>
              <a:t> av </a:t>
            </a:r>
            <a:r>
              <a:rPr lang="en-US" sz="1800" dirty="0" err="1"/>
              <a:t>luftbåren</a:t>
            </a:r>
            <a:r>
              <a:rPr lang="en-US" sz="1800" dirty="0"/>
              <a:t> </a:t>
            </a:r>
            <a:r>
              <a:rPr lang="en-US" sz="1800" dirty="0" err="1"/>
              <a:t>eksponering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hvordan</a:t>
            </a:r>
            <a:r>
              <a:rPr lang="en-US" sz="1800" dirty="0"/>
              <a:t> </a:t>
            </a:r>
            <a:r>
              <a:rPr lang="en-US" sz="1800" dirty="0" err="1"/>
              <a:t>sammenligne</a:t>
            </a:r>
            <a:r>
              <a:rPr lang="en-US" sz="1800" dirty="0"/>
              <a:t> </a:t>
            </a:r>
            <a:r>
              <a:rPr lang="en-US" sz="1800" dirty="0" err="1"/>
              <a:t>disse</a:t>
            </a:r>
            <a:r>
              <a:rPr lang="en-US" sz="1800" dirty="0"/>
              <a:t> med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grenseverdi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Standarden</a:t>
            </a:r>
            <a:r>
              <a:rPr lang="en-US" sz="1800" dirty="0"/>
              <a:t> </a:t>
            </a:r>
            <a:r>
              <a:rPr lang="en-US" sz="1800" dirty="0" err="1"/>
              <a:t>gjelder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 for </a:t>
            </a:r>
            <a:r>
              <a:rPr lang="en-US" sz="1800" dirty="0" err="1"/>
              <a:t>sammenligning</a:t>
            </a:r>
            <a:r>
              <a:rPr lang="en-US" sz="1800" dirty="0"/>
              <a:t> med </a:t>
            </a:r>
            <a:r>
              <a:rPr lang="en-US" sz="1800" dirty="0" err="1"/>
              <a:t>grenseverdier</a:t>
            </a:r>
            <a:r>
              <a:rPr lang="en-US" sz="1800" dirty="0"/>
              <a:t> med </a:t>
            </a:r>
            <a:r>
              <a:rPr lang="en-US" sz="1800" dirty="0" err="1"/>
              <a:t>refereanseperiode</a:t>
            </a:r>
            <a:r>
              <a:rPr lang="en-US" sz="1800" dirty="0"/>
              <a:t> </a:t>
            </a:r>
            <a:r>
              <a:rPr lang="en-US" sz="1800" dirty="0" err="1"/>
              <a:t>kortere</a:t>
            </a:r>
            <a:r>
              <a:rPr lang="en-US" sz="1800" dirty="0"/>
              <a:t> </a:t>
            </a:r>
            <a:r>
              <a:rPr lang="en-US" sz="1800" dirty="0" err="1"/>
              <a:t>enn</a:t>
            </a:r>
            <a:r>
              <a:rPr lang="en-US" sz="1800" dirty="0"/>
              <a:t> 15 </a:t>
            </a:r>
            <a:r>
              <a:rPr lang="en-US" sz="1800" dirty="0" err="1"/>
              <a:t>minutter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Standarden</a:t>
            </a:r>
            <a:r>
              <a:rPr lang="en-US" sz="1800" dirty="0"/>
              <a:t> tar </a:t>
            </a:r>
            <a:r>
              <a:rPr lang="en-US" sz="1800" dirty="0" err="1"/>
              <a:t>ikke</a:t>
            </a:r>
            <a:r>
              <a:rPr lang="en-US" sz="1800" dirty="0"/>
              <a:t> </a:t>
            </a:r>
            <a:r>
              <a:rPr lang="en-US" sz="1800" dirty="0" err="1"/>
              <a:t>hensyn</a:t>
            </a:r>
            <a:r>
              <a:rPr lang="en-US" sz="1800" dirty="0"/>
              <a:t>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bruk</a:t>
            </a:r>
            <a:r>
              <a:rPr lang="en-US" sz="1800" dirty="0"/>
              <a:t> av </a:t>
            </a:r>
            <a:r>
              <a:rPr lang="en-US" sz="1800" dirty="0" err="1"/>
              <a:t>åndedrettsvern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Standarden</a:t>
            </a:r>
            <a:r>
              <a:rPr lang="en-US" sz="1800" dirty="0"/>
              <a:t> er </a:t>
            </a:r>
            <a:r>
              <a:rPr lang="en-US" sz="1800" dirty="0" err="1"/>
              <a:t>utarbeidet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hht</a:t>
            </a:r>
            <a:r>
              <a:rPr lang="en-US" sz="1800" dirty="0"/>
              <a:t>. </a:t>
            </a:r>
            <a:r>
              <a:rPr lang="en-US" sz="1800" dirty="0" err="1"/>
              <a:t>kravene</a:t>
            </a:r>
            <a:r>
              <a:rPr lang="en-US" sz="1800" dirty="0"/>
              <a:t> NS-EN 482.</a:t>
            </a:r>
          </a:p>
          <a:p>
            <a:r>
              <a:rPr lang="en-US" sz="1800" dirty="0"/>
              <a:t>Med </a:t>
            </a:r>
            <a:r>
              <a:rPr lang="en-US" sz="1800" dirty="0" err="1"/>
              <a:t>utgangspunkt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EUs </a:t>
            </a:r>
            <a:r>
              <a:rPr lang="en-US" sz="1800" dirty="0" err="1"/>
              <a:t>kjemikaliedirektivets</a:t>
            </a:r>
            <a:r>
              <a:rPr lang="en-US" sz="1800" dirty="0"/>
              <a:t> </a:t>
            </a:r>
            <a:r>
              <a:rPr lang="en-US" sz="1800" dirty="0" err="1"/>
              <a:t>definisjon</a:t>
            </a:r>
            <a:r>
              <a:rPr lang="en-US" sz="1800" dirty="0"/>
              <a:t> av </a:t>
            </a:r>
            <a:r>
              <a:rPr lang="en-US" sz="1800" dirty="0" err="1"/>
              <a:t>grenseverdi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BD3019-1AF1-9045-9DE2-5372C137BD65}"/>
              </a:ext>
            </a:extLst>
          </p:cNvPr>
          <p:cNvSpPr txBox="1">
            <a:spLocks/>
          </p:cNvSpPr>
          <p:nvPr/>
        </p:nvSpPr>
        <p:spPr bwMode="auto">
          <a:xfrm>
            <a:off x="692773" y="3684948"/>
            <a:ext cx="7851149" cy="104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3600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0147E"/>
              </a:buClr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kern="0" dirty="0"/>
              <a:t>Normative </a:t>
            </a:r>
            <a:r>
              <a:rPr lang="en-US" sz="1200" b="1" kern="0" dirty="0" err="1"/>
              <a:t>referanser</a:t>
            </a:r>
            <a:r>
              <a:rPr lang="en-US" sz="1200" b="1" kern="0" dirty="0"/>
              <a:t> </a:t>
            </a:r>
            <a:r>
              <a:rPr lang="en-US" sz="1200" b="1" kern="0" dirty="0" err="1"/>
              <a:t>i</a:t>
            </a:r>
            <a:r>
              <a:rPr lang="en-US" sz="1200" b="1" kern="0" dirty="0"/>
              <a:t> NS-EN 689:</a:t>
            </a:r>
          </a:p>
          <a:p>
            <a:r>
              <a:rPr lang="en-US" sz="1200" kern="0" dirty="0">
                <a:hlinkClick r:id="rId2"/>
              </a:rPr>
              <a:t>NS-EN 482: :2012+A1:2015 </a:t>
            </a:r>
            <a:r>
              <a:rPr lang="en-GB" sz="1200" dirty="0" err="1">
                <a:hlinkClick r:id="rId2"/>
              </a:rPr>
              <a:t>Arbeidsplassluft</a:t>
            </a:r>
            <a:r>
              <a:rPr lang="en-GB" sz="1200" dirty="0">
                <a:hlinkClick r:id="rId2"/>
              </a:rPr>
              <a:t> - </a:t>
            </a:r>
            <a:r>
              <a:rPr lang="en-GB" sz="1200" dirty="0" err="1">
                <a:hlinkClick r:id="rId2"/>
              </a:rPr>
              <a:t>Generelle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krav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til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utførelse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av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måling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av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kjemiske</a:t>
            </a:r>
            <a:r>
              <a:rPr lang="en-GB" sz="1200" dirty="0">
                <a:hlinkClick r:id="rId2"/>
              </a:rPr>
              <a:t> </a:t>
            </a:r>
            <a:r>
              <a:rPr lang="en-GB" sz="1200" dirty="0" err="1">
                <a:hlinkClick r:id="rId2"/>
              </a:rPr>
              <a:t>agens</a:t>
            </a:r>
            <a:endParaRPr lang="en-US" sz="1200" kern="0" dirty="0"/>
          </a:p>
          <a:p>
            <a:r>
              <a:rPr lang="en-US" sz="1200" kern="0" dirty="0">
                <a:hlinkClick r:id="rId3"/>
              </a:rPr>
              <a:t>NS-EN 1540: 2011, </a:t>
            </a:r>
            <a:r>
              <a:rPr lang="en-GB" sz="1200" dirty="0" err="1">
                <a:hlinkClick r:id="rId3"/>
              </a:rPr>
              <a:t>Arbeidsplassluft</a:t>
            </a:r>
            <a:r>
              <a:rPr lang="en-GB" sz="1200" dirty="0">
                <a:hlinkClick r:id="rId3"/>
              </a:rPr>
              <a:t> - </a:t>
            </a:r>
            <a:r>
              <a:rPr lang="en-GB" sz="1200" dirty="0" err="1">
                <a:hlinkClick r:id="rId3"/>
              </a:rPr>
              <a:t>Terminologi</a:t>
            </a: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20046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Presentasjonsmal">
  <a:themeElements>
    <a:clrScheme name="Proactima">
      <a:dk1>
        <a:sysClr val="windowText" lastClr="000000"/>
      </a:dk1>
      <a:lt1>
        <a:sysClr val="window" lastClr="FFFFFF"/>
      </a:lt1>
      <a:dk2>
        <a:srgbClr val="0067B1"/>
      </a:dk2>
      <a:lt2>
        <a:srgbClr val="C9CBCC"/>
      </a:lt2>
      <a:accent1>
        <a:srgbClr val="4F81BD"/>
      </a:accent1>
      <a:accent2>
        <a:srgbClr val="EF3E42"/>
      </a:accent2>
      <a:accent3>
        <a:srgbClr val="54B948"/>
      </a:accent3>
      <a:accent4>
        <a:srgbClr val="A54499"/>
      </a:accent4>
      <a:accent5>
        <a:srgbClr val="00A0AF"/>
      </a:accent5>
      <a:accent6>
        <a:srgbClr val="F89828"/>
      </a:accent6>
      <a:hlink>
        <a:srgbClr val="0000FF"/>
      </a:hlink>
      <a:folHlink>
        <a:srgbClr val="800080"/>
      </a:folHlink>
    </a:clrScheme>
    <a:fontScheme name="Proactima PP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template (002).pptx  -  Skrivebeskyttet" id="{7D0320E3-8E5D-413F-8780-D4EE4A02939D}" vid="{B44A1A23-2633-48D7-8FE8-CE19EC82C5A4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2F970491A19F49BB7F0703BB00050B" ma:contentTypeVersion="10" ma:contentTypeDescription="Create a new document." ma:contentTypeScope="" ma:versionID="c1042f7a877b720e68bdb553037a8126">
  <xsd:schema xmlns:xsd="http://www.w3.org/2001/XMLSchema" xmlns:xs="http://www.w3.org/2001/XMLSchema" xmlns:p="http://schemas.microsoft.com/office/2006/metadata/properties" xmlns:ns3="cce5cabd-09e8-4407-a7f3-bc65f3501b92" targetNamespace="http://schemas.microsoft.com/office/2006/metadata/properties" ma:root="true" ma:fieldsID="e42fb3da0430c73c272b9c7d376378a4" ns3:_="">
    <xsd:import namespace="cce5cabd-09e8-4407-a7f3-bc65f3501b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5cabd-09e8-4407-a7f3-bc65f3501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57522A-B575-45A9-817E-4A206813EE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A8C1E-618F-429B-9A84-2883013D1392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ce5cabd-09e8-4407-a7f3-bc65f3501b92"/>
  </ds:schemaRefs>
</ds:datastoreItem>
</file>

<file path=customXml/itemProps3.xml><?xml version="1.0" encoding="utf-8"?>
<ds:datastoreItem xmlns:ds="http://schemas.openxmlformats.org/officeDocument/2006/customXml" ds:itemID="{8F790D0C-C3BA-452C-8BD2-88C0AFD52A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e5cabd-09e8-4407-a7f3-bc65f3501b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3209</Words>
  <Application>Microsoft Macintosh PowerPoint</Application>
  <PresentationFormat>On-screen Show (16:9)</PresentationFormat>
  <Paragraphs>501</Paragraphs>
  <Slides>40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Cambria Math</vt:lpstr>
      <vt:lpstr>RotisSansSerif</vt:lpstr>
      <vt:lpstr>Tahoma</vt:lpstr>
      <vt:lpstr>Wingdings</vt:lpstr>
      <vt:lpstr>1_Presentasjonsmal</vt:lpstr>
      <vt:lpstr>think-cell Slide</vt:lpstr>
      <vt:lpstr>NYF Webinar EN 689​   Ny EN 689 (2019) Hva den betyr og  noe om det standarden ikke sier noe om.</vt:lpstr>
      <vt:lpstr>Forbehold</vt:lpstr>
      <vt:lpstr>PowerPoint Presentation</vt:lpstr>
      <vt:lpstr>Innhold</vt:lpstr>
      <vt:lpstr>Presentasjonen og tilleggsstoff om EN 689</vt:lpstr>
      <vt:lpstr>Deltagerundersøkelsen</vt:lpstr>
      <vt:lpstr>Hvorfor mener du EN 689 er viktig ? (noen svar)</vt:lpstr>
      <vt:lpstr>PowerPoint Presentation</vt:lpstr>
      <vt:lpstr>Om EN 689</vt:lpstr>
      <vt:lpstr>Noen forskjeller mellom ATIL og EN 689</vt:lpstr>
      <vt:lpstr>Valg av grenseverdi</vt:lpstr>
      <vt:lpstr>Start Mentimeter</vt:lpstr>
      <vt:lpstr>Hvor gode er vi til å vurdere eksponering ?</vt:lpstr>
      <vt:lpstr>Forklaring</vt:lpstr>
      <vt:lpstr>95 regelen – øvelse (GV=100)</vt:lpstr>
      <vt:lpstr>Et par nyttige tips for å trimme magefølelsen når det gjelder vurdering av eksponering</vt:lpstr>
      <vt:lpstr>Et par nyttige tips eller huskeregler</vt:lpstr>
      <vt:lpstr>«95 regelen»</vt:lpstr>
      <vt:lpstr>Eksempel på bruk av «95 regelen»</vt:lpstr>
      <vt:lpstr>Start Mentimeter</vt:lpstr>
      <vt:lpstr>Forklaring</vt:lpstr>
      <vt:lpstr>Eksempel på bruk av «95 regelen»</vt:lpstr>
      <vt:lpstr>Resultatvisning - Mentimeter</vt:lpstr>
      <vt:lpstr>95 regelen – øvelse (GV = 100)</vt:lpstr>
      <vt:lpstr>«10er reglen» erfaringsbasert estimat for 95-persentil – (Jahn et. al. 2015 s. 337)</vt:lpstr>
      <vt:lpstr>Vurdering av målinger i hht. EN 689</vt:lpstr>
      <vt:lpstr>Hvordan gjøre dette?</vt:lpstr>
      <vt:lpstr>Eksponering for flere stoffer samtidig</vt:lpstr>
      <vt:lpstr>Eksponering for flere stoffer samtidig</vt:lpstr>
      <vt:lpstr>Eksponering for flere stoffer samtidig</vt:lpstr>
      <vt:lpstr>Omregning av grenseverdi ved forlenget skiftlengde</vt:lpstr>
      <vt:lpstr>Omregning av grenseverdi ved forlenget skiftlengde</vt:lpstr>
      <vt:lpstr>Kortvarige overskridelse av grenseverdien</vt:lpstr>
      <vt:lpstr>Måleresultater under deteksjonsgrensen</vt:lpstr>
      <vt:lpstr>Takverdier</vt:lpstr>
      <vt:lpstr>Sensorens responstid (T90) En utfordring ved vurdering av øyeblikkseksponering</vt:lpstr>
      <vt:lpstr>Sensorens responstid (T90) En utfordring ved vurdering av øyeblikkseksponering</vt:lpstr>
      <vt:lpstr>Noen verktøy for vurdering av måleresultater</vt:lpstr>
      <vt:lpstr>YH-HJELP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NYF Webinar EN 689​   Ny EN 689 (2019) Hva den betyr og  noe om det standarden ikke sier noe om.</dc:title>
  <dc:creator>Hans Thore Smedbold</dc:creator>
  <cp:lastModifiedBy>Hans Thore Smedbold</cp:lastModifiedBy>
  <cp:revision>14</cp:revision>
  <dcterms:created xsi:type="dcterms:W3CDTF">2020-08-31T07:10:50Z</dcterms:created>
  <dcterms:modified xsi:type="dcterms:W3CDTF">2020-09-01T06:01:41Z</dcterms:modified>
</cp:coreProperties>
</file>